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7" r:id="rId2"/>
    <p:sldId id="258" r:id="rId3"/>
    <p:sldId id="259" r:id="rId4"/>
    <p:sldId id="283" r:id="rId5"/>
    <p:sldId id="260" r:id="rId6"/>
    <p:sldId id="261" r:id="rId7"/>
    <p:sldId id="262" r:id="rId8"/>
    <p:sldId id="256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279" r:id="rId25"/>
    <p:sldId id="280" r:id="rId26"/>
    <p:sldId id="281" r:id="rId27"/>
    <p:sldId id="288" r:id="rId28"/>
    <p:sldId id="289" r:id="rId29"/>
    <p:sldId id="290" r:id="rId30"/>
    <p:sldId id="291" r:id="rId31"/>
    <p:sldId id="292" r:id="rId32"/>
    <p:sldId id="298" r:id="rId33"/>
    <p:sldId id="302" r:id="rId34"/>
    <p:sldId id="301" r:id="rId35"/>
    <p:sldId id="300" r:id="rId36"/>
    <p:sldId id="299" r:id="rId37"/>
    <p:sldId id="305" r:id="rId38"/>
    <p:sldId id="304" r:id="rId39"/>
    <p:sldId id="303" r:id="rId40"/>
    <p:sldId id="284" r:id="rId41"/>
    <p:sldId id="297" r:id="rId42"/>
    <p:sldId id="294" r:id="rId43"/>
    <p:sldId id="29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07F37-7BB1-497C-A13E-9229D5CF6590}" type="datetimeFigureOut">
              <a:rPr lang="zh-TW" altLang="en-US" smtClean="0"/>
              <a:t>2023/2/21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774C0-2236-4136-A00F-7EE0620F8D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33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body"/>
          </p:nvPr>
        </p:nvSpPr>
        <p:spPr>
          <a:xfrm>
            <a:off x="1023840" y="3419640"/>
            <a:ext cx="8185680" cy="2796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5797440" y="6748560"/>
            <a:ext cx="4434480" cy="35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C964F81-06CE-4D1A-A4B5-7FEB295BCE6D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body"/>
          </p:nvPr>
        </p:nvSpPr>
        <p:spPr>
          <a:xfrm>
            <a:off x="1023840" y="3419640"/>
            <a:ext cx="8185680" cy="27961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國立空中大學是依國家成教政策立法，由教育部依大學法、空中大學設置條例專法而成立的國立大學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國立空中大學是國立的第10所大學</a:t>
            </a:r>
            <a:br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國立空中大學的大學部、專科部畢業生，取得畢業學位後均可報考國內外各知名大學研究所、及參加國家舉辦的高普考、特考、升等考試</a:t>
            </a:r>
          </a:p>
        </p:txBody>
      </p:sp>
      <p:sp>
        <p:nvSpPr>
          <p:cNvPr id="395" name="CustomShape 2"/>
          <p:cNvSpPr/>
          <p:nvPr/>
        </p:nvSpPr>
        <p:spPr>
          <a:xfrm>
            <a:off x="5797440" y="6748560"/>
            <a:ext cx="4434480" cy="35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9A0168F-689E-4E0F-9D33-6EBCF4C79BD4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body"/>
          </p:nvPr>
        </p:nvSpPr>
        <p:spPr>
          <a:xfrm>
            <a:off x="1023840" y="3419640"/>
            <a:ext cx="8185680" cy="27961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國立空中大學大學部共有六大學系</a:t>
            </a:r>
            <a:br/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一、人文學系：包括外國語文類、宗教與哲學類、傳播類、歷史類、藝術類、其他類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二、公共行政學系：包括一般行政類、政治經濟類、勞動關係類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三、社會科學系：包括心理類、教育類、法律類、教育類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四、生活科學系：包括</a:t>
            </a: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生命事業管理類、休閒類、兒童類、家庭類、健康類、輔導類、環保類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五、商學系：包括行銷類、財金類、會統類、經濟類、職場經營類</a:t>
            </a:r>
            <a:br/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六、管理與資訊學系：包括企業管理類、財務管理類、資訊專業類、資訊管理類、資訊應用類、綜合管理類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另外，加上通識中心有資訊素養類(必修3學分)、中國語文類(必修3學分)、外國語文類(必修3學分)、社會與法治類(必修5學分)、健康與環境類(必修5學分)、人文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與藝術類(必修5學分)、通識教育講座類(必修2學分)七類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空專則分為五科，</a:t>
            </a: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行政管理科、企業資訊管理科、綜合商業科、生命事業管理科、社會工作與福利行政科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5797440" y="6748560"/>
            <a:ext cx="4434480" cy="35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08B0330-F2FA-4737-A662-B56F70B251BA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5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body"/>
          </p:nvPr>
        </p:nvSpPr>
        <p:spPr>
          <a:xfrm>
            <a:off x="1023840" y="3419640"/>
            <a:ext cx="8185680" cy="27961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◆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兒童保育及少年生活輔導學分學程：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修畢本學程具備兒童及少年福利機構之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「(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助理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)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保育人員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」、「(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助理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)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生活輔導人員」專業人員資格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。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◆家庭教育學分學程：本校生活科學系畢業，並修畢本學程領有成績證明，具有一年全職相關實務工作經驗或兩年兼職相關實務工作經驗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，可向教育部家庭教育專業人員認證中心申請「家庭教育專業人員」證書；參加保育人員特考；保母人員單一級技術士證照考照；中華民國紅十字會初級急救員檢定；照顧服務員技術士證照考照；擔任托育人員(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保母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)、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課後照顧服務人員、輔導員、照顧服務員、看護人員、輔具使用諮詢人員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◆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樂齡生活規劃學分學程：幫助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本校中高齡學生為自身的活躍老化做準備，及培育生活規劃與健康促進的樂齡產業人才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。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◆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遊程規劃學分學程：可參加觀光行政高考；考選部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導遊、領隊人員考試；教育部遊程規劃師證照考試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◆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寺廟慶典學分學程：培育學生寺廟慶典實務規劃、機構經營與管理專業、輔導學生考取寺廟慶典相關之證照</a:t>
            </a:r>
            <a:br>
              <a:rPr dirty="0"/>
            </a:br>
            <a:br>
              <a:rPr dirty="0"/>
            </a:b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文化創意產業學分學程：培養「圖文傳播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」、「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文化休閒」知能之文創產業人才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◆「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宗教」學分學程：幫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標楷體"/>
              </a:rPr>
              <a:t>助學生了解自己的信仰行為，及認識各不同宗教，引導學生正確的信仰行為，達到心靈充實、生活穩定的目的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標楷體"/>
              </a:rPr>
              <a:t>。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◆「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法學基礎」學分學程：培育法治基礎人才，厚植學生專業知能、參加相關專業考試，包括律師高考、司法官特考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◆「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志願服務」學分學程：本校為符合社會福利志工汲取新知之需求，透過本學程可強化社會福利服務志工專業、提昇服務品質，造福服務案主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證券從業人員證照學分學程：本學程是針對「證券商業務人員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」、「證券商高級業務人員」及「證券投資分析人員」等三種金融證照考試所開設，冀望修畢本學程之學生能提昇金融專業能力，並考取證券從業人員相關金融證照。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行銷企劃證照學分學程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：</a:t>
            </a:r>
            <a:br>
              <a:rPr dirty="0"/>
            </a:b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網際網路與雲端服務學分學程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門市服務學分學程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電子商務學分學程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◆</a:t>
            </a:r>
            <a:r>
              <a:rPr lang="en-US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生命服務學分學程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5797440" y="6748560"/>
            <a:ext cx="4434480" cy="35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B361CE5-7128-4993-9F16-E6C6D2F927DB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6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body"/>
          </p:nvPr>
        </p:nvSpPr>
        <p:spPr>
          <a:xfrm>
            <a:off x="1023840" y="3419640"/>
            <a:ext cx="8185680" cy="2796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CustomShape 2"/>
          <p:cNvSpPr/>
          <p:nvPr/>
        </p:nvSpPr>
        <p:spPr>
          <a:xfrm>
            <a:off x="5797440" y="6748560"/>
            <a:ext cx="4434480" cy="35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48765F0-C20A-4F91-B407-72AE8E50A226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標楷體"/>
              </a:rPr>
              <a:t>7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body"/>
          </p:nvPr>
        </p:nvSpPr>
        <p:spPr>
          <a:xfrm>
            <a:off x="1023840" y="3419640"/>
            <a:ext cx="8185680" cy="27961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CustomShape 2"/>
          <p:cNvSpPr/>
          <p:nvPr/>
        </p:nvSpPr>
        <p:spPr>
          <a:xfrm>
            <a:off x="5797440" y="6748560"/>
            <a:ext cx="4434480" cy="35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50B4A23-12C4-4266-98DC-5156EA53CE90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27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4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9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BA6EF-AA5A-49AF-A954-B3A5F0A8BE2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934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1B6935DE-195A-465E-8E1C-E263A4391B6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366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84456371549" TargetMode="External"/><Relationship Id="rId2" Type="http://schemas.openxmlformats.org/officeDocument/2006/relationships/hyperlink" Target="https://www.instagram.com/nouossc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in.ee/Cso92Fz" TargetMode="External"/><Relationship Id="rId4" Type="http://schemas.openxmlformats.org/officeDocument/2006/relationships/hyperlink" Target="https://www2.nou.edu.tw/overseas/index.aspx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363060" y="2033321"/>
            <a:ext cx="8417880" cy="21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spcBef>
                <a:spcPts val="3600"/>
              </a:spcBef>
            </a:pPr>
            <a:r>
              <a:rPr lang="en-US" sz="4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                </a:t>
            </a:r>
            <a:br>
              <a:rPr dirty="0">
                <a:latin typeface="華康行書體" panose="03000509000000000000" pitchFamily="65" charset="-120"/>
                <a:ea typeface="華康行書體" panose="03000509000000000000" pitchFamily="65" charset="-120"/>
              </a:rPr>
            </a:br>
            <a:r>
              <a:rPr lang="zh-TW" altLang="en-US" sz="5000" b="1" dirty="0">
                <a:latin typeface="華康行書體" panose="03000509000000000000" pitchFamily="65" charset="-120"/>
                <a:ea typeface="華康行書體" panose="03000509000000000000" pitchFamily="65" charset="-120"/>
              </a:rPr>
              <a:t>海外學生服務中心開學典禮</a:t>
            </a:r>
            <a:endParaRPr lang="en-US" sz="5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</p:txBody>
      </p:sp>
      <p:pic>
        <p:nvPicPr>
          <p:cNvPr id="206" name="圖片 8"/>
          <p:cNvPicPr/>
          <p:nvPr/>
        </p:nvPicPr>
        <p:blipFill>
          <a:blip r:embed="rId3"/>
          <a:stretch/>
        </p:blipFill>
        <p:spPr>
          <a:xfrm>
            <a:off x="150263" y="274244"/>
            <a:ext cx="4605840" cy="1675800"/>
          </a:xfrm>
          <a:prstGeom prst="rect">
            <a:avLst/>
          </a:prstGeom>
          <a:ln>
            <a:noFill/>
          </a:ln>
        </p:spPr>
      </p:pic>
      <p:sp>
        <p:nvSpPr>
          <p:cNvPr id="207" name="CustomShape 2"/>
          <p:cNvSpPr/>
          <p:nvPr/>
        </p:nvSpPr>
        <p:spPr>
          <a:xfrm>
            <a:off x="484560" y="4192601"/>
            <a:ext cx="8352360" cy="136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國立空中大學</a:t>
            </a:r>
            <a:r>
              <a:rPr lang="zh-TW" alt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海外學生服務</a:t>
            </a:r>
            <a:r>
              <a:rPr lang="en-US" sz="3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中心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張雯琴</a:t>
            </a:r>
            <a:r>
              <a:rPr lang="zh-TW" altLang="en-US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、梁文慈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華康行書體" panose="03000509000000000000" pitchFamily="65" charset="-120"/>
              <a:ea typeface="華康行書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82CA317-E3CE-4371-A651-6C833E3E50B7}"/>
              </a:ext>
            </a:extLst>
          </p:cNvPr>
          <p:cNvSpPr/>
          <p:nvPr/>
        </p:nvSpPr>
        <p:spPr>
          <a:xfrm>
            <a:off x="5525358" y="2033321"/>
            <a:ext cx="33897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111</a:t>
            </a:r>
            <a:r>
              <a:rPr lang="zh-TW" altLang="en-US" sz="50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下學期</a:t>
            </a:r>
            <a:r>
              <a:rPr lang="en-US" altLang="zh-TW" sz="5000" b="1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華康行書體" panose="03000509000000000000" pitchFamily="65" charset="-120"/>
                <a:ea typeface="華康行書體" panose="03000509000000000000" pitchFamily="65" charset="-120"/>
              </a:rPr>
              <a:t> </a:t>
            </a:r>
            <a:endParaRPr lang="zh-TW" altLang="en-US" sz="50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B85B18C-EC2E-493E-83ED-0432ED92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338199B-BABF-40EA-90D7-5EA10D8B4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00"/>
          <a:stretch/>
        </p:blipFill>
        <p:spPr>
          <a:xfrm>
            <a:off x="314909" y="2171789"/>
            <a:ext cx="4842588" cy="20453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AD375C9-0E57-4314-9C33-E2F30887D796}"/>
              </a:ext>
            </a:extLst>
          </p:cNvPr>
          <p:cNvSpPr/>
          <p:nvPr/>
        </p:nvSpPr>
        <p:spPr>
          <a:xfrm>
            <a:off x="1594262" y="1525458"/>
            <a:ext cx="5955477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一、進入教務行政資訊系統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0862EE7-9BFC-46B0-A764-19AD56132CB2}"/>
              </a:ext>
            </a:extLst>
          </p:cNvPr>
          <p:cNvSpPr/>
          <p:nvPr/>
        </p:nvSpPr>
        <p:spPr>
          <a:xfrm>
            <a:off x="378707" y="3693900"/>
            <a:ext cx="1853642" cy="4824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6FDE2B-AD39-4C21-A932-D3DA24C7610D}"/>
              </a:ext>
            </a:extLst>
          </p:cNvPr>
          <p:cNvSpPr txBox="1"/>
          <p:nvPr/>
        </p:nvSpPr>
        <p:spPr>
          <a:xfrm>
            <a:off x="5479340" y="2309596"/>
            <a:ext cx="177163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 點選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8771690-9634-4021-BC42-81BA7D1F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725" y="3477986"/>
            <a:ext cx="2690396" cy="220498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AC3FAE4-1D4D-49BF-89E2-37EA2E98B4C7}"/>
              </a:ext>
            </a:extLst>
          </p:cNvPr>
          <p:cNvSpPr txBox="1"/>
          <p:nvPr/>
        </p:nvSpPr>
        <p:spPr>
          <a:xfrm>
            <a:off x="5332184" y="3578217"/>
            <a:ext cx="3791423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輸入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帳號密碼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帳號為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學號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密碼預設為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身分證字號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80DFD4A-D0C6-45E2-9320-66ED392D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87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A47451C-0BA1-4EE7-AFA4-1C556C2E6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" y="1596564"/>
            <a:ext cx="8926731" cy="4214496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94DDB9-430E-4916-B8A9-2D3318D2E93F}"/>
              </a:ext>
            </a:extLst>
          </p:cNvPr>
          <p:cNvSpPr/>
          <p:nvPr/>
        </p:nvSpPr>
        <p:spPr>
          <a:xfrm>
            <a:off x="3387160" y="857250"/>
            <a:ext cx="307007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二、查詢班別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3DAA0449-7D0D-4E6A-9616-A52603A22297}"/>
              </a:ext>
            </a:extLst>
          </p:cNvPr>
          <p:cNvSpPr/>
          <p:nvPr/>
        </p:nvSpPr>
        <p:spPr>
          <a:xfrm>
            <a:off x="3830267" y="3024087"/>
            <a:ext cx="860898" cy="82441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56B74C3-6604-426D-AEAA-58180D83E876}"/>
              </a:ext>
            </a:extLst>
          </p:cNvPr>
          <p:cNvSpPr txBox="1"/>
          <p:nvPr/>
        </p:nvSpPr>
        <p:spPr>
          <a:xfrm>
            <a:off x="5909989" y="3024086"/>
            <a:ext cx="249299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上課考試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054A9B-D69C-4E1F-9B32-C087BA32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38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9718229-2D2C-49A3-AD36-02E59164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6" y="2054507"/>
            <a:ext cx="9144000" cy="27489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98941C-597C-4A4D-8824-1F3D95931E5A}"/>
              </a:ext>
            </a:extLst>
          </p:cNvPr>
          <p:cNvSpPr/>
          <p:nvPr/>
        </p:nvSpPr>
        <p:spPr>
          <a:xfrm>
            <a:off x="3387160" y="857250"/>
            <a:ext cx="307007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二、查詢班別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9BD8AB1-6639-4895-A551-13343124F88F}"/>
              </a:ext>
            </a:extLst>
          </p:cNvPr>
          <p:cNvSpPr txBox="1"/>
          <p:nvPr/>
        </p:nvSpPr>
        <p:spPr>
          <a:xfrm>
            <a:off x="178659" y="4642539"/>
            <a:ext cx="426586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顯示當學期所選課程之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班別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3354EEC2-9848-4E9D-931E-AA3513BFB156}"/>
              </a:ext>
            </a:extLst>
          </p:cNvPr>
          <p:cNvSpPr/>
          <p:nvPr/>
        </p:nvSpPr>
        <p:spPr>
          <a:xfrm>
            <a:off x="1053601" y="3032496"/>
            <a:ext cx="1206740" cy="2810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7282011-BCCE-4D68-BBF6-A0194C26F4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44519" y="4257140"/>
          <a:ext cx="431788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940">
                  <a:extLst>
                    <a:ext uri="{9D8B030D-6E8A-4147-A177-3AD203B41FA5}">
                      <a16:colId xmlns:a16="http://schemas.microsoft.com/office/drawing/2014/main" val="2234559876"/>
                    </a:ext>
                  </a:extLst>
                </a:gridCol>
                <a:gridCol w="2158940">
                  <a:extLst>
                    <a:ext uri="{9D8B030D-6E8A-4147-A177-3AD203B41FA5}">
                      <a16:colId xmlns:a16="http://schemas.microsoft.com/office/drawing/2014/main" val="356065981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班級編號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視訊面授班別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543139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ZZZ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2</a:t>
                      </a:r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XX</a:t>
                      </a:r>
                      <a:endParaRPr lang="zh-TW" altLang="en-US" sz="1400" dirty="0">
                        <a:latin typeface="Adobe Gothic Std B" panose="020B0800000000000000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上午班</a:t>
                      </a: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09:00-10:50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12961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ZZZ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1</a:t>
                      </a:r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XX</a:t>
                      </a:r>
                      <a:endParaRPr lang="zh-TW" altLang="en-US" sz="1400" dirty="0">
                        <a:latin typeface="Adobe Gothic Std B" panose="020B0800000000000000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下午班</a:t>
                      </a: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14:00-15:50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482529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ZZZ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0</a:t>
                      </a:r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XX</a:t>
                      </a:r>
                      <a:endParaRPr lang="zh-TW" altLang="en-US" sz="1400" dirty="0">
                        <a:latin typeface="Adobe Gothic Std B" panose="020B0800000000000000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夜間班</a:t>
                      </a: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19:00-20:50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6647300"/>
                  </a:ext>
                </a:extLst>
              </a:tr>
            </a:tbl>
          </a:graphicData>
        </a:graphic>
      </p:graphicFrame>
      <p:sp>
        <p:nvSpPr>
          <p:cNvPr id="9" name="矩形: 圓角 8">
            <a:extLst>
              <a:ext uri="{FF2B5EF4-FFF2-40B4-BE49-F238E27FC236}">
                <a16:creationId xmlns:a16="http://schemas.microsoft.com/office/drawing/2014/main" id="{CB7B808E-7BA8-446D-A461-F05BCEB518C3}"/>
              </a:ext>
            </a:extLst>
          </p:cNvPr>
          <p:cNvSpPr/>
          <p:nvPr/>
        </p:nvSpPr>
        <p:spPr>
          <a:xfrm>
            <a:off x="4372966" y="3067485"/>
            <a:ext cx="1206740" cy="2810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F7BDF5F-790E-4707-8579-4D4E012E0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6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A9A759-E50C-4567-A43E-FE38205198FB}"/>
              </a:ext>
            </a:extLst>
          </p:cNvPr>
          <p:cNvSpPr/>
          <p:nvPr/>
        </p:nvSpPr>
        <p:spPr>
          <a:xfrm>
            <a:off x="1594263" y="2877621"/>
            <a:ext cx="5955477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新生00</a:t>
            </a:r>
            <a:r>
              <a:rPr lang="en-US" altLang="zh-TW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</a:p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如何到數位學習平台看課程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1BA1C6A-6CAF-464F-9346-5DCAAE7C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994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C0847C3-D762-4141-AB7F-624C2ED3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6" y="1624741"/>
            <a:ext cx="5076934" cy="301463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5C9948-7A07-4D6A-B673-B12127B1D2A4}"/>
              </a:ext>
            </a:extLst>
          </p:cNvPr>
          <p:cNvSpPr/>
          <p:nvPr/>
        </p:nvSpPr>
        <p:spPr>
          <a:xfrm>
            <a:off x="2075163" y="887560"/>
            <a:ext cx="4993675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一、進入數位學習平台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BE5EA2-93C6-4B8F-AE48-CB0BE0636D14}"/>
              </a:ext>
            </a:extLst>
          </p:cNvPr>
          <p:cNvSpPr txBox="1"/>
          <p:nvPr/>
        </p:nvSpPr>
        <p:spPr>
          <a:xfrm>
            <a:off x="5245262" y="2133596"/>
            <a:ext cx="364715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空大首頁</a:t>
            </a:r>
            <a:r>
              <a:rPr lang="en-US" altLang="zh-TW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在校生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我的教室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</a:t>
            </a:r>
          </a:p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數位學習平台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71C55CF-48E7-4324-89D1-62CD375FCF55}"/>
              </a:ext>
            </a:extLst>
          </p:cNvPr>
          <p:cNvSpPr txBox="1"/>
          <p:nvPr/>
        </p:nvSpPr>
        <p:spPr>
          <a:xfrm>
            <a:off x="5275434" y="3841297"/>
            <a:ext cx="400121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或進入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空大首頁</a:t>
            </a:r>
            <a:r>
              <a:rPr lang="en-US" altLang="zh-TW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我要上課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使用空大帳戶登入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數位學習平台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11CCA68-98C3-43C2-BC68-D59916D0D2DE}"/>
              </a:ext>
            </a:extLst>
          </p:cNvPr>
          <p:cNvSpPr/>
          <p:nvPr/>
        </p:nvSpPr>
        <p:spPr>
          <a:xfrm>
            <a:off x="2098026" y="1624741"/>
            <a:ext cx="471395" cy="401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FE25BA4-46E0-4C91-BC47-817568A07FB4}"/>
              </a:ext>
            </a:extLst>
          </p:cNvPr>
          <p:cNvSpPr/>
          <p:nvPr/>
        </p:nvSpPr>
        <p:spPr>
          <a:xfrm>
            <a:off x="544408" y="2843494"/>
            <a:ext cx="1553618" cy="7366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2FFE7DA-3FC6-4B54-911E-BA0B6C4B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46" y="3938613"/>
            <a:ext cx="4919013" cy="1720538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AA53EF3-3CE4-40AA-82D3-9F22EDA188FA}"/>
              </a:ext>
            </a:extLst>
          </p:cNvPr>
          <p:cNvSpPr/>
          <p:nvPr/>
        </p:nvSpPr>
        <p:spPr>
          <a:xfrm>
            <a:off x="1792612" y="4340388"/>
            <a:ext cx="1553619" cy="13187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EFDABE5-600B-45F7-A033-0A1A23C6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07" y="4651677"/>
            <a:ext cx="1547486" cy="1240210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9013ADA-23B8-44CE-B9EA-8A5566A2C3DE}"/>
              </a:ext>
            </a:extLst>
          </p:cNvPr>
          <p:cNvSpPr/>
          <p:nvPr/>
        </p:nvSpPr>
        <p:spPr>
          <a:xfrm>
            <a:off x="3439707" y="4651678"/>
            <a:ext cx="1644869" cy="7472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189CA1-E789-48A7-8721-65A10976D4C8}"/>
              </a:ext>
            </a:extLst>
          </p:cNvPr>
          <p:cNvSpPr txBox="1"/>
          <p:nvPr/>
        </p:nvSpPr>
        <p:spPr>
          <a:xfrm>
            <a:off x="1630459" y="1420528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1-1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C3C00EC-0FDA-420B-B955-273D6F2A49C1}"/>
              </a:ext>
            </a:extLst>
          </p:cNvPr>
          <p:cNvSpPr txBox="1"/>
          <p:nvPr/>
        </p:nvSpPr>
        <p:spPr>
          <a:xfrm>
            <a:off x="69237" y="2918842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1-2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78CAAA4-EEA5-46D4-842C-75BC6B8466FB}"/>
              </a:ext>
            </a:extLst>
          </p:cNvPr>
          <p:cNvSpPr txBox="1"/>
          <p:nvPr/>
        </p:nvSpPr>
        <p:spPr>
          <a:xfrm>
            <a:off x="1901785" y="4406711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2-1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B20BDFB-1456-4309-9831-340E56717257}"/>
              </a:ext>
            </a:extLst>
          </p:cNvPr>
          <p:cNvSpPr txBox="1"/>
          <p:nvPr/>
        </p:nvSpPr>
        <p:spPr>
          <a:xfrm>
            <a:off x="3621149" y="4264686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2-2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EA3A9EE-1190-4A45-9028-85929CE2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40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744BA55-B580-4320-8125-A51EE1B7A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8" y="1614940"/>
            <a:ext cx="4571999" cy="2078960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00862EE7-9BFC-46B0-A764-19AD56132CB2}"/>
              </a:ext>
            </a:extLst>
          </p:cNvPr>
          <p:cNvSpPr/>
          <p:nvPr/>
        </p:nvSpPr>
        <p:spPr>
          <a:xfrm>
            <a:off x="4163786" y="1829967"/>
            <a:ext cx="566835" cy="258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6FDE2B-AD39-4C21-A932-D3DA24C7610D}"/>
              </a:ext>
            </a:extLst>
          </p:cNvPr>
          <p:cNvSpPr txBox="1"/>
          <p:nvPr/>
        </p:nvSpPr>
        <p:spPr>
          <a:xfrm>
            <a:off x="5214002" y="2154152"/>
            <a:ext cx="177163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 點選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AC3FAE4-1D4D-49BF-89E2-37EA2E98B4C7}"/>
              </a:ext>
            </a:extLst>
          </p:cNvPr>
          <p:cNvSpPr txBox="1"/>
          <p:nvPr/>
        </p:nvSpPr>
        <p:spPr>
          <a:xfrm>
            <a:off x="5214002" y="2895940"/>
            <a:ext cx="366350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輸入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帳號</a:t>
            </a:r>
            <a:r>
              <a:rPr lang="zh-TW" altLang="en-US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</a:t>
            </a:r>
            <a:r>
              <a:rPr lang="zh-TW" altLang="en-US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驗證碼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b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225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*帳號為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學號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*密碼預設為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身分證字號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*驗證碼皆為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數字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，且要與圖片相同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2770DC3-433D-47B2-B16C-5FC2E2DA4C93}"/>
              </a:ext>
            </a:extLst>
          </p:cNvPr>
          <p:cNvSpPr/>
          <p:nvPr/>
        </p:nvSpPr>
        <p:spPr>
          <a:xfrm>
            <a:off x="2075163" y="887560"/>
            <a:ext cx="4993675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一、進入數位學習平台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B124B3-2DB7-495A-97D1-67F477EF3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17" y="3775095"/>
            <a:ext cx="4047878" cy="1935333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E0A23E6-87B8-4471-806B-2498820A20EE}"/>
              </a:ext>
            </a:extLst>
          </p:cNvPr>
          <p:cNvSpPr/>
          <p:nvPr/>
        </p:nvSpPr>
        <p:spPr>
          <a:xfrm>
            <a:off x="1896894" y="3934686"/>
            <a:ext cx="1867710" cy="162832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DB969D0-BC7C-4AAB-AE91-91CCE779D3CC}"/>
              </a:ext>
            </a:extLst>
          </p:cNvPr>
          <p:cNvSpPr txBox="1"/>
          <p:nvPr/>
        </p:nvSpPr>
        <p:spPr>
          <a:xfrm>
            <a:off x="3843656" y="1751679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3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BF74C4C-517D-4038-A90E-71EED17547C7}"/>
              </a:ext>
            </a:extLst>
          </p:cNvPr>
          <p:cNvSpPr txBox="1"/>
          <p:nvPr/>
        </p:nvSpPr>
        <p:spPr>
          <a:xfrm>
            <a:off x="1308254" y="3934685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4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F21A79-4F33-4722-A03C-09A8A864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91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2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0EDD6C8-0770-4EDE-BBCE-2C282FE7C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3" y="1811802"/>
            <a:ext cx="8520554" cy="401385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94DDB9-430E-4916-B8A9-2D3318D2E93F}"/>
              </a:ext>
            </a:extLst>
          </p:cNvPr>
          <p:cNvSpPr/>
          <p:nvPr/>
        </p:nvSpPr>
        <p:spPr>
          <a:xfrm>
            <a:off x="3387161" y="857250"/>
            <a:ext cx="307007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二、進入課程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3DAA0449-7D0D-4E6A-9616-A52603A22297}"/>
              </a:ext>
            </a:extLst>
          </p:cNvPr>
          <p:cNvSpPr/>
          <p:nvPr/>
        </p:nvSpPr>
        <p:spPr>
          <a:xfrm>
            <a:off x="2421753" y="3177297"/>
            <a:ext cx="812260" cy="5034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56B74C3-6604-426D-AEAA-58180D83E876}"/>
              </a:ext>
            </a:extLst>
          </p:cNvPr>
          <p:cNvSpPr txBox="1"/>
          <p:nvPr/>
        </p:nvSpPr>
        <p:spPr>
          <a:xfrm>
            <a:off x="4922196" y="2069301"/>
            <a:ext cx="3791423" cy="11310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點選編號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en-US" altLang="zh-TW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ZZZ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之選項進入</a:t>
            </a:r>
            <a:endParaRPr lang="en-US" altLang="zh-TW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sz="22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</a:t>
            </a:r>
            <a:r>
              <a:rPr lang="en-US" altLang="zh-TW" sz="22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sz="22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課程討論區，</a:t>
            </a:r>
            <a:endParaRPr lang="en-US" altLang="zh-TW" sz="225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請勿僅以網頁</a:t>
            </a:r>
            <a:r>
              <a:rPr lang="en-US" altLang="zh-TW" sz="22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r>
              <a:rPr lang="zh-TW" altLang="en-US" sz="22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看課程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67FC004-ED94-4CE1-AD99-8C473ECA6A93}"/>
              </a:ext>
            </a:extLst>
          </p:cNvPr>
          <p:cNvSpPr txBox="1"/>
          <p:nvPr/>
        </p:nvSpPr>
        <p:spPr>
          <a:xfrm>
            <a:off x="2101083" y="3095675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5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0DAC2E8-C63E-42BE-A98C-63E87251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9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CA62CE2-DC1E-46DB-95EA-0BF04E7B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63" y="1519375"/>
            <a:ext cx="5604623" cy="430541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98941C-597C-4A4D-8824-1F3D95931E5A}"/>
              </a:ext>
            </a:extLst>
          </p:cNvPr>
          <p:cNvSpPr/>
          <p:nvPr/>
        </p:nvSpPr>
        <p:spPr>
          <a:xfrm>
            <a:off x="3387161" y="857250"/>
            <a:ext cx="3070071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三、觀看課程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9BD8AB1-6639-4895-A551-13343124F88F}"/>
              </a:ext>
            </a:extLst>
          </p:cNvPr>
          <p:cNvSpPr txBox="1"/>
          <p:nvPr/>
        </p:nvSpPr>
        <p:spPr>
          <a:xfrm>
            <a:off x="6119262" y="2271421"/>
            <a:ext cx="294205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選擇欲閱讀之章節</a:t>
            </a:r>
            <a:endParaRPr lang="zh-TW" altLang="en-US" sz="225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3354EEC2-9848-4E9D-931E-AA3513BFB156}"/>
              </a:ext>
            </a:extLst>
          </p:cNvPr>
          <p:cNvSpPr/>
          <p:nvPr/>
        </p:nvSpPr>
        <p:spPr>
          <a:xfrm>
            <a:off x="421663" y="2382061"/>
            <a:ext cx="1206740" cy="351654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B7B808E-7BA8-446D-A461-F05BCEB518C3}"/>
              </a:ext>
            </a:extLst>
          </p:cNvPr>
          <p:cNvSpPr/>
          <p:nvPr/>
        </p:nvSpPr>
        <p:spPr>
          <a:xfrm>
            <a:off x="2056613" y="1958122"/>
            <a:ext cx="3969672" cy="2634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63F205-11A0-4529-BCDE-E2FBFCADC902}"/>
              </a:ext>
            </a:extLst>
          </p:cNvPr>
          <p:cNvSpPr txBox="1"/>
          <p:nvPr/>
        </p:nvSpPr>
        <p:spPr>
          <a:xfrm>
            <a:off x="6119262" y="3275396"/>
            <a:ext cx="294205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課程影片觀看位置</a:t>
            </a:r>
            <a:endParaRPr lang="en-US" altLang="zh-TW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*按三角形撥放按鈕開始播放</a:t>
            </a:r>
            <a:endParaRPr lang="en-US" altLang="zh-TW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C422B5BD-A791-4BE9-868E-29DCDA9A799B}"/>
              </a:ext>
            </a:extLst>
          </p:cNvPr>
          <p:cNvSpPr/>
          <p:nvPr/>
        </p:nvSpPr>
        <p:spPr>
          <a:xfrm>
            <a:off x="421662" y="2082934"/>
            <a:ext cx="1285543" cy="22530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182501-D119-412C-84EA-AE508E5ED0FF}"/>
              </a:ext>
            </a:extLst>
          </p:cNvPr>
          <p:cNvSpPr txBox="1"/>
          <p:nvPr/>
        </p:nvSpPr>
        <p:spPr>
          <a:xfrm>
            <a:off x="6119262" y="4592671"/>
            <a:ext cx="294205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看課進度顯示</a:t>
            </a:r>
            <a:endParaRPr lang="en-US" altLang="zh-TW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D61AFA-2DCD-43EF-8684-807F4FCA85C9}"/>
              </a:ext>
            </a:extLst>
          </p:cNvPr>
          <p:cNvSpPr txBox="1"/>
          <p:nvPr/>
        </p:nvSpPr>
        <p:spPr>
          <a:xfrm>
            <a:off x="421661" y="2382061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6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995890C-EAF8-4D74-B72C-C72C1A14CBCA}"/>
              </a:ext>
            </a:extLst>
          </p:cNvPr>
          <p:cNvSpPr txBox="1"/>
          <p:nvPr/>
        </p:nvSpPr>
        <p:spPr>
          <a:xfrm>
            <a:off x="2199200" y="1987837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7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981D3B5-2212-4E1E-840F-2A42CE34BD37}"/>
              </a:ext>
            </a:extLst>
          </p:cNvPr>
          <p:cNvSpPr txBox="1"/>
          <p:nvPr/>
        </p:nvSpPr>
        <p:spPr>
          <a:xfrm>
            <a:off x="119453" y="1974449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8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58C68E-5197-410C-A79A-BEFEDCB1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6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/>
      <p:bldP spid="11" grpId="0" animBg="1"/>
      <p:bldP spid="12" grpId="0"/>
      <p:bldP spid="3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A9A759-E50C-4567-A43E-FE38205198FB}"/>
              </a:ext>
            </a:extLst>
          </p:cNvPr>
          <p:cNvSpPr/>
          <p:nvPr/>
        </p:nvSpPr>
        <p:spPr>
          <a:xfrm>
            <a:off x="1353823" y="2877621"/>
            <a:ext cx="643637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新生00</a:t>
            </a:r>
            <a:r>
              <a:rPr lang="en-US" altLang="zh-TW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</a:p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如何查詢視訊</a:t>
            </a:r>
            <a:r>
              <a:rPr lang="zh-TW" altLang="en-US" sz="3750">
                <a:latin typeface="標楷體" panose="03000509000000000000" pitchFamily="65" charset="-120"/>
                <a:ea typeface="標楷體" panose="03000509000000000000" pitchFamily="65" charset="-120"/>
              </a:rPr>
              <a:t>面授時段及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日期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8AE72C2-1864-4C0C-B34D-FDAD08AE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688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9718229-2D2C-49A3-AD36-02E59164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6" y="2054507"/>
            <a:ext cx="9144000" cy="27489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98941C-597C-4A4D-8824-1F3D95931E5A}"/>
              </a:ext>
            </a:extLst>
          </p:cNvPr>
          <p:cNvSpPr/>
          <p:nvPr/>
        </p:nvSpPr>
        <p:spPr>
          <a:xfrm>
            <a:off x="1704014" y="857251"/>
            <a:ext cx="643637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一、根據步驟</a:t>
            </a:r>
            <a:r>
              <a:rPr lang="en-US" altLang="zh-TW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新生</a:t>
            </a:r>
            <a:r>
              <a:rPr lang="en-US" altLang="zh-TW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001]</a:t>
            </a:r>
          </a:p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到教務行政資訊系統查詢班別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9BD8AB1-6639-4895-A551-13343124F88F}"/>
              </a:ext>
            </a:extLst>
          </p:cNvPr>
          <p:cNvSpPr txBox="1"/>
          <p:nvPr/>
        </p:nvSpPr>
        <p:spPr>
          <a:xfrm>
            <a:off x="303112" y="4056096"/>
            <a:ext cx="4069854" cy="1408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查詢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班別，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以及視訊面授班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上課時間</a:t>
            </a:r>
            <a:endParaRPr lang="en-US" altLang="zh-TW" sz="225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5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生命教育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ZZZ003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是夜間視訊面授班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3354EEC2-9848-4E9D-931E-AA3513BFB156}"/>
              </a:ext>
            </a:extLst>
          </p:cNvPr>
          <p:cNvSpPr/>
          <p:nvPr/>
        </p:nvSpPr>
        <p:spPr>
          <a:xfrm>
            <a:off x="1053601" y="3032496"/>
            <a:ext cx="1206740" cy="2810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7282011-BCCE-4D68-BBF6-A0194C26F4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44519" y="4257140"/>
          <a:ext cx="431788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940">
                  <a:extLst>
                    <a:ext uri="{9D8B030D-6E8A-4147-A177-3AD203B41FA5}">
                      <a16:colId xmlns:a16="http://schemas.microsoft.com/office/drawing/2014/main" val="2234559876"/>
                    </a:ext>
                  </a:extLst>
                </a:gridCol>
                <a:gridCol w="2158940">
                  <a:extLst>
                    <a:ext uri="{9D8B030D-6E8A-4147-A177-3AD203B41FA5}">
                      <a16:colId xmlns:a16="http://schemas.microsoft.com/office/drawing/2014/main" val="356065981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班級編號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視訊面授班別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543139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ZZZ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2</a:t>
                      </a:r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XX</a:t>
                      </a:r>
                      <a:endParaRPr lang="zh-TW" altLang="en-US" sz="1400" dirty="0">
                        <a:latin typeface="Adobe Gothic Std B" panose="020B0800000000000000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上午班</a:t>
                      </a: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09:00-10:50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12961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ZZZ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1</a:t>
                      </a:r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XX</a:t>
                      </a:r>
                      <a:endParaRPr lang="zh-TW" altLang="en-US" sz="1400" dirty="0">
                        <a:latin typeface="Adobe Gothic Std B" panose="020B0800000000000000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下午班</a:t>
                      </a: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14:00-15:50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482529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ZZZ</a:t>
                      </a:r>
                      <a:r>
                        <a:rPr lang="en-US" altLang="zh-TW" sz="1400" dirty="0">
                          <a:solidFill>
                            <a:srgbClr val="FF0000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0</a:t>
                      </a:r>
                      <a:r>
                        <a:rPr lang="en-US" altLang="zh-TW" sz="1400" dirty="0"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XX</a:t>
                      </a:r>
                      <a:endParaRPr lang="zh-TW" altLang="en-US" sz="1400" dirty="0">
                        <a:latin typeface="Adobe Gothic Std B" panose="020B0800000000000000" pitchFamily="34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夜間班</a:t>
                      </a:r>
                      <a:r>
                        <a:rPr lang="en-US" altLang="zh-TW" sz="1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19:00-20:50</a:t>
                      </a:r>
                      <a:endParaRPr lang="zh-TW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6647300"/>
                  </a:ext>
                </a:extLst>
              </a:tr>
            </a:tbl>
          </a:graphicData>
        </a:graphic>
      </p:graphicFrame>
      <p:sp>
        <p:nvSpPr>
          <p:cNvPr id="9" name="矩形: 圓角 8">
            <a:extLst>
              <a:ext uri="{FF2B5EF4-FFF2-40B4-BE49-F238E27FC236}">
                <a16:creationId xmlns:a16="http://schemas.microsoft.com/office/drawing/2014/main" id="{CB7B808E-7BA8-446D-A461-F05BCEB518C3}"/>
              </a:ext>
            </a:extLst>
          </p:cNvPr>
          <p:cNvSpPr/>
          <p:nvPr/>
        </p:nvSpPr>
        <p:spPr>
          <a:xfrm>
            <a:off x="4372966" y="3067485"/>
            <a:ext cx="1206740" cy="2810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6F3330F-3AA0-4117-B8AA-49F7135E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46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835200" y="219240"/>
            <a:ext cx="76316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en-US" sz="3200" b="0" strike="noStrike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海外中心人員編制         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2633760" y="5373360"/>
            <a:ext cx="65113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4"/>
          <p:cNvSpPr/>
          <p:nvPr/>
        </p:nvSpPr>
        <p:spPr>
          <a:xfrm>
            <a:off x="902248" y="1455120"/>
            <a:ext cx="8055140" cy="51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533520" indent="-532440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副校長兼主任：沈中元教授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33520" indent="-532440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秘書：胡喜麗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(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協助主任督導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）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33520" indent="-532440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行政人員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：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1720" indent="100080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張雯琴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(０４－２２８６０１５０分機1413)</a:t>
            </a:r>
          </a:p>
          <a:p>
            <a:pPr marL="801720" indent="100080">
              <a:spcBef>
                <a:spcPts val="479"/>
              </a:spcBef>
            </a:pPr>
            <a:r>
              <a:rPr lang="zh-TW" alt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梁文慈</a:t>
            </a:r>
            <a:r>
              <a:rPr lang="en-US" altLang="zh-TW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(０４－２２８６０１５０分機1437</a:t>
            </a:r>
          </a:p>
          <a:p>
            <a:pPr marL="801720" indent="100080">
              <a:spcBef>
                <a:spcPts val="479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美加地區聯絡人:梁小姐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1720" indent="100080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 Line ID:yuyen0304  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1720" indent="100080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澳洲地區聯絡人:曹小姐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1720" indent="100080">
              <a:lnSpc>
                <a:spcPct val="100000"/>
              </a:lnSpc>
              <a:spcBef>
                <a:spcPts val="479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 Line ID: 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omelssao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1720" indent="100080">
              <a:lnSpc>
                <a:spcPct val="100000"/>
              </a:lnSpc>
              <a:spcBef>
                <a:spcPts val="479"/>
              </a:spcBef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0A02C3F-AFB6-4C98-9D3C-5D08207C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C0847C3-D762-4141-AB7F-624C2ED3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5" y="1603876"/>
            <a:ext cx="5076934" cy="301463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5C9948-7A07-4D6A-B673-B12127B1D2A4}"/>
              </a:ext>
            </a:extLst>
          </p:cNvPr>
          <p:cNvSpPr/>
          <p:nvPr/>
        </p:nvSpPr>
        <p:spPr>
          <a:xfrm>
            <a:off x="2075166" y="887560"/>
            <a:ext cx="4993675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二、進入視訊面授平台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BE5EA2-93C6-4B8F-AE48-CB0BE0636D14}"/>
              </a:ext>
            </a:extLst>
          </p:cNvPr>
          <p:cNvSpPr txBox="1"/>
          <p:nvPr/>
        </p:nvSpPr>
        <p:spPr>
          <a:xfrm>
            <a:off x="5245262" y="2133596"/>
            <a:ext cx="364715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空大首頁</a:t>
            </a:r>
            <a:r>
              <a:rPr lang="en-US" altLang="zh-TW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在校生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我的教室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</a:t>
            </a:r>
          </a:p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視訊面授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71C55CF-48E7-4324-89D1-62CD375FCF55}"/>
              </a:ext>
            </a:extLst>
          </p:cNvPr>
          <p:cNvSpPr txBox="1"/>
          <p:nvPr/>
        </p:nvSpPr>
        <p:spPr>
          <a:xfrm>
            <a:off x="5275434" y="3841297"/>
            <a:ext cx="400121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或進入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空大首頁</a:t>
            </a:r>
            <a:r>
              <a:rPr lang="en-US" altLang="zh-TW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我要上課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使用空大帳戶登入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視訊面授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11CCA68-98C3-43C2-BC68-D59916D0D2DE}"/>
              </a:ext>
            </a:extLst>
          </p:cNvPr>
          <p:cNvSpPr/>
          <p:nvPr/>
        </p:nvSpPr>
        <p:spPr>
          <a:xfrm>
            <a:off x="2098026" y="1624741"/>
            <a:ext cx="471395" cy="401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FE25BA4-46E0-4C91-BC47-817568A07FB4}"/>
              </a:ext>
            </a:extLst>
          </p:cNvPr>
          <p:cNvSpPr/>
          <p:nvPr/>
        </p:nvSpPr>
        <p:spPr>
          <a:xfrm>
            <a:off x="540160" y="3705877"/>
            <a:ext cx="1086050" cy="2121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2FFE7DA-3FC6-4B54-911E-BA0B6C4B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46" y="3938613"/>
            <a:ext cx="4919013" cy="1720538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AA53EF3-3CE4-40AA-82D3-9F22EDA188FA}"/>
              </a:ext>
            </a:extLst>
          </p:cNvPr>
          <p:cNvSpPr/>
          <p:nvPr/>
        </p:nvSpPr>
        <p:spPr>
          <a:xfrm>
            <a:off x="1792612" y="4340388"/>
            <a:ext cx="1553619" cy="13187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EFDABE5-600B-45F7-A033-0A1A23C6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07" y="4651677"/>
            <a:ext cx="1547486" cy="1240210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9013ADA-23B8-44CE-B9EA-8A5566A2C3DE}"/>
              </a:ext>
            </a:extLst>
          </p:cNvPr>
          <p:cNvSpPr/>
          <p:nvPr/>
        </p:nvSpPr>
        <p:spPr>
          <a:xfrm>
            <a:off x="3439707" y="4651678"/>
            <a:ext cx="1626446" cy="3137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E189CA1-E789-48A7-8721-65A10976D4C8}"/>
              </a:ext>
            </a:extLst>
          </p:cNvPr>
          <p:cNvSpPr txBox="1"/>
          <p:nvPr/>
        </p:nvSpPr>
        <p:spPr>
          <a:xfrm>
            <a:off x="1630459" y="1420528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2-1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C3C00EC-0FDA-420B-B955-273D6F2A49C1}"/>
              </a:ext>
            </a:extLst>
          </p:cNvPr>
          <p:cNvSpPr txBox="1"/>
          <p:nvPr/>
        </p:nvSpPr>
        <p:spPr>
          <a:xfrm>
            <a:off x="69237" y="2918842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2-2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78CAAA4-EEA5-46D4-842C-75BC6B8466FB}"/>
              </a:ext>
            </a:extLst>
          </p:cNvPr>
          <p:cNvSpPr txBox="1"/>
          <p:nvPr/>
        </p:nvSpPr>
        <p:spPr>
          <a:xfrm>
            <a:off x="1901785" y="4406711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3-1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B20BDFB-1456-4309-9831-340E56717257}"/>
              </a:ext>
            </a:extLst>
          </p:cNvPr>
          <p:cNvSpPr txBox="1"/>
          <p:nvPr/>
        </p:nvSpPr>
        <p:spPr>
          <a:xfrm>
            <a:off x="4676860" y="4253973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3-2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FECA6AA8-3F46-4158-9427-6D64450C4635}"/>
              </a:ext>
            </a:extLst>
          </p:cNvPr>
          <p:cNvSpPr/>
          <p:nvPr/>
        </p:nvSpPr>
        <p:spPr>
          <a:xfrm>
            <a:off x="544409" y="2918843"/>
            <a:ext cx="1086050" cy="2448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32D3FC9-E90F-4BEB-970F-E1C56AFC5183}"/>
              </a:ext>
            </a:extLst>
          </p:cNvPr>
          <p:cNvSpPr/>
          <p:nvPr/>
        </p:nvSpPr>
        <p:spPr>
          <a:xfrm>
            <a:off x="3454222" y="5414306"/>
            <a:ext cx="1626446" cy="155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606D36C-8820-412B-97C2-F323FD7B522A}"/>
              </a:ext>
            </a:extLst>
          </p:cNvPr>
          <p:cNvSpPr txBox="1"/>
          <p:nvPr/>
        </p:nvSpPr>
        <p:spPr>
          <a:xfrm>
            <a:off x="60807" y="3523114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2-3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1E41672-58F9-4C83-A651-7E9277362799}"/>
              </a:ext>
            </a:extLst>
          </p:cNvPr>
          <p:cNvSpPr txBox="1"/>
          <p:nvPr/>
        </p:nvSpPr>
        <p:spPr>
          <a:xfrm>
            <a:off x="4806346" y="5062846"/>
            <a:ext cx="56457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3-3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9853B9-BCFA-4F09-9BA7-444D4CB5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2F5FE1B-8F15-4F6C-B8BE-119CDF828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" y="2310283"/>
            <a:ext cx="5107592" cy="257877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AC3FAE4-1D4D-49BF-89E2-37EA2E98B4C7}"/>
              </a:ext>
            </a:extLst>
          </p:cNvPr>
          <p:cNvSpPr txBox="1"/>
          <p:nvPr/>
        </p:nvSpPr>
        <p:spPr>
          <a:xfrm>
            <a:off x="5214002" y="2515066"/>
            <a:ext cx="36635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依班級視訊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面授時段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，點選進入頁面。</a:t>
            </a:r>
            <a:endParaRPr lang="en-US" altLang="zh-TW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E0A23E6-87B8-4471-806B-2498820A20EE}"/>
              </a:ext>
            </a:extLst>
          </p:cNvPr>
          <p:cNvSpPr/>
          <p:nvPr/>
        </p:nvSpPr>
        <p:spPr>
          <a:xfrm>
            <a:off x="1647350" y="2976498"/>
            <a:ext cx="3297699" cy="9234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BF74C4C-517D-4038-A90E-71EED17547C7}"/>
              </a:ext>
            </a:extLst>
          </p:cNvPr>
          <p:cNvSpPr txBox="1"/>
          <p:nvPr/>
        </p:nvSpPr>
        <p:spPr>
          <a:xfrm>
            <a:off x="1504763" y="2688190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4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3FAF325-B57E-457F-8BAC-352B67EB1297}"/>
              </a:ext>
            </a:extLst>
          </p:cNvPr>
          <p:cNvSpPr/>
          <p:nvPr/>
        </p:nvSpPr>
        <p:spPr>
          <a:xfrm>
            <a:off x="2075166" y="887560"/>
            <a:ext cx="4993675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二、進入視訊面授平台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ECC67A6-9B4F-418F-A5B8-FDA86091B1D3}"/>
              </a:ext>
            </a:extLst>
          </p:cNvPr>
          <p:cNvSpPr txBox="1"/>
          <p:nvPr/>
        </p:nvSpPr>
        <p:spPr>
          <a:xfrm>
            <a:off x="5276521" y="4127204"/>
            <a:ext cx="36471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 生命教育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ZZZ003</a:t>
            </a:r>
            <a:r>
              <a:rPr lang="zh-TW" altLang="en-US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是夜間視訊面授班</a:t>
            </a:r>
            <a:r>
              <a:rPr lang="en-US" altLang="zh-TW" sz="15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2B47EFB5-2C23-45D0-A878-308A389FA989}"/>
              </a:ext>
            </a:extLst>
          </p:cNvPr>
          <p:cNvSpPr/>
          <p:nvPr/>
        </p:nvSpPr>
        <p:spPr>
          <a:xfrm rot="14055705">
            <a:off x="4829240" y="3695840"/>
            <a:ext cx="586652" cy="561384"/>
          </a:xfrm>
          <a:prstGeom prst="rightArrow">
            <a:avLst>
              <a:gd name="adj1" fmla="val 41191"/>
              <a:gd name="adj2" fmla="val 4829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BD513E1D-83C8-46ED-BBD5-26EC1D8183C8}"/>
              </a:ext>
            </a:extLst>
          </p:cNvPr>
          <p:cNvSpPr/>
          <p:nvPr/>
        </p:nvSpPr>
        <p:spPr>
          <a:xfrm>
            <a:off x="4004990" y="3103689"/>
            <a:ext cx="986712" cy="73469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C46D5EE-AB5C-4EE2-A5A4-7B63FAAC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3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5" grpId="0"/>
      <p:bldP spid="6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AC1E205-6853-44F0-85DA-9375FD59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" y="1434574"/>
            <a:ext cx="6272563" cy="426876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88C1257-1474-4DAE-9EA2-E5739AD8A279}"/>
              </a:ext>
            </a:extLst>
          </p:cNvPr>
          <p:cNvSpPr txBox="1"/>
          <p:nvPr/>
        </p:nvSpPr>
        <p:spPr>
          <a:xfrm>
            <a:off x="6356538" y="2277135"/>
            <a:ext cx="2703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在頁面中找到要查詢的科目</a:t>
            </a:r>
            <a:endParaRPr lang="en-US" altLang="zh-TW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生命教育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ZZZ003)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CADA719-537B-4E79-92E1-D429BBB25EBA}"/>
              </a:ext>
            </a:extLst>
          </p:cNvPr>
          <p:cNvSpPr/>
          <p:nvPr/>
        </p:nvSpPr>
        <p:spPr>
          <a:xfrm>
            <a:off x="4271680" y="2423659"/>
            <a:ext cx="1949506" cy="32796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6D348A-620B-4762-BEE2-3364DF74E52E}"/>
              </a:ext>
            </a:extLst>
          </p:cNvPr>
          <p:cNvSpPr/>
          <p:nvPr/>
        </p:nvSpPr>
        <p:spPr>
          <a:xfrm>
            <a:off x="2556068" y="887560"/>
            <a:ext cx="4031874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三、查詢面授日期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B6114E1-EEBE-4740-BBD7-CF9E5365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46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7A059A5-84DD-46EB-9779-98D0CC22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67" y="1540890"/>
            <a:ext cx="3084205" cy="429395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88C1257-1474-4DAE-9EA2-E5739AD8A279}"/>
              </a:ext>
            </a:extLst>
          </p:cNvPr>
          <p:cNvSpPr txBox="1"/>
          <p:nvPr/>
        </p:nvSpPr>
        <p:spPr>
          <a:xfrm>
            <a:off x="5220772" y="1496138"/>
            <a:ext cx="3838236" cy="1892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上課時間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[(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班級編號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按我進入教室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，進入視訊面授班級</a:t>
            </a:r>
            <a:endParaRPr lang="en-US" altLang="zh-TW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生命教育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ZZZ003)</a:t>
            </a:r>
          </a:p>
          <a:p>
            <a:r>
              <a:rPr lang="en-US" altLang="zh-TW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請進入自己所屬教室，勿進入其他班級教室上課。</a:t>
            </a:r>
            <a:endParaRPr lang="en-US" altLang="zh-TW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CADA719-537B-4E79-92E1-D429BBB25EBA}"/>
              </a:ext>
            </a:extLst>
          </p:cNvPr>
          <p:cNvSpPr/>
          <p:nvPr/>
        </p:nvSpPr>
        <p:spPr>
          <a:xfrm>
            <a:off x="2247565" y="5019592"/>
            <a:ext cx="822834" cy="5192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6D348A-620B-4762-BEE2-3364DF74E52E}"/>
              </a:ext>
            </a:extLst>
          </p:cNvPr>
          <p:cNvSpPr/>
          <p:nvPr/>
        </p:nvSpPr>
        <p:spPr>
          <a:xfrm>
            <a:off x="2081606" y="894559"/>
            <a:ext cx="6436378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三、查詢面授日期及進入教室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890DDF7-522D-41A2-914A-0DD9D8EC4F26}"/>
              </a:ext>
            </a:extLst>
          </p:cNvPr>
          <p:cNvSpPr/>
          <p:nvPr/>
        </p:nvSpPr>
        <p:spPr>
          <a:xfrm>
            <a:off x="2186916" y="3083490"/>
            <a:ext cx="1240379" cy="519294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圖說文字: 向右箭號 4">
            <a:extLst>
              <a:ext uri="{FF2B5EF4-FFF2-40B4-BE49-F238E27FC236}">
                <a16:creationId xmlns:a16="http://schemas.microsoft.com/office/drawing/2014/main" id="{C98A80F5-6AEB-4059-AC31-38ADE58FBAB3}"/>
              </a:ext>
            </a:extLst>
          </p:cNvPr>
          <p:cNvSpPr/>
          <p:nvPr/>
        </p:nvSpPr>
        <p:spPr>
          <a:xfrm>
            <a:off x="26287" y="3063942"/>
            <a:ext cx="2110280" cy="4315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87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solidFill>
                  <a:schemeClr val="tx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課程名稱及上課</a:t>
            </a:r>
            <a:r>
              <a:rPr lang="zh-TW" altLang="en-US" sz="135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時段</a:t>
            </a:r>
          </a:p>
        </p:txBody>
      </p:sp>
      <p:sp>
        <p:nvSpPr>
          <p:cNvPr id="13" name="圖說文字: 向右箭號 12">
            <a:extLst>
              <a:ext uri="{FF2B5EF4-FFF2-40B4-BE49-F238E27FC236}">
                <a16:creationId xmlns:a16="http://schemas.microsoft.com/office/drawing/2014/main" id="{DFE53690-10E9-46E7-88CD-F8EB1038ABFB}"/>
              </a:ext>
            </a:extLst>
          </p:cNvPr>
          <p:cNvSpPr/>
          <p:nvPr/>
        </p:nvSpPr>
        <p:spPr>
          <a:xfrm>
            <a:off x="39939" y="4615508"/>
            <a:ext cx="3003043" cy="4315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348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dirty="0">
                <a:solidFill>
                  <a:schemeClr val="tx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視訊面授上課</a:t>
            </a:r>
            <a:r>
              <a:rPr lang="zh-TW" altLang="en-US" sz="135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日期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2496660-209C-41AA-8AB0-27CC920A8095}"/>
              </a:ext>
            </a:extLst>
          </p:cNvPr>
          <p:cNvSpPr/>
          <p:nvPr/>
        </p:nvSpPr>
        <p:spPr>
          <a:xfrm>
            <a:off x="3070399" y="4697828"/>
            <a:ext cx="1700504" cy="18679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1A3E4C6-E1DB-48C2-9A85-191BBE550DA6}"/>
              </a:ext>
            </a:extLst>
          </p:cNvPr>
          <p:cNvSpPr/>
          <p:nvPr/>
        </p:nvSpPr>
        <p:spPr>
          <a:xfrm>
            <a:off x="2247565" y="3775399"/>
            <a:ext cx="795416" cy="18880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6" name="圖說文字: 向右箭號 15">
            <a:extLst>
              <a:ext uri="{FF2B5EF4-FFF2-40B4-BE49-F238E27FC236}">
                <a16:creationId xmlns:a16="http://schemas.microsoft.com/office/drawing/2014/main" id="{826AB72D-9DC6-4052-92FA-2D992688EE23}"/>
              </a:ext>
            </a:extLst>
          </p:cNvPr>
          <p:cNvSpPr/>
          <p:nvPr/>
        </p:nvSpPr>
        <p:spPr>
          <a:xfrm>
            <a:off x="411660" y="3706657"/>
            <a:ext cx="1780406" cy="365448"/>
          </a:xfrm>
          <a:prstGeom prst="rightArrowCallout">
            <a:avLst>
              <a:gd name="adj1" fmla="val 21275"/>
              <a:gd name="adj2" fmla="val 25000"/>
              <a:gd name="adj3" fmla="val 25000"/>
              <a:gd name="adj4" fmla="val 6348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班級編號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A96EDEF-470F-4B60-8D4B-57A31558DADF}"/>
              </a:ext>
            </a:extLst>
          </p:cNvPr>
          <p:cNvSpPr txBox="1"/>
          <p:nvPr/>
        </p:nvSpPr>
        <p:spPr>
          <a:xfrm>
            <a:off x="1906892" y="4930637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FF0000"/>
                </a:solidFill>
              </a:rPr>
              <a:t>6</a:t>
            </a:r>
            <a:endParaRPr lang="zh-TW" altLang="en-US" sz="2250" dirty="0">
              <a:solidFill>
                <a:srgbClr val="FF0000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20F2364F-AC5A-47F3-A5EF-5DDC12D0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909" y="4492168"/>
            <a:ext cx="1858310" cy="130126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0C8BF1A-A101-4852-B9F3-3D60E01D02C4}"/>
              </a:ext>
            </a:extLst>
          </p:cNvPr>
          <p:cNvSpPr txBox="1"/>
          <p:nvPr/>
        </p:nvSpPr>
        <p:spPr>
          <a:xfrm>
            <a:off x="5299794" y="3714314"/>
            <a:ext cx="334351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請先下載</a:t>
            </a:r>
            <a:r>
              <a:rPr lang="zh-TW" altLang="en-US" sz="2100">
                <a:latin typeface="標楷體" panose="03000509000000000000" pitchFamily="65" charset="-120"/>
                <a:ea typeface="標楷體" panose="03000509000000000000" pitchFamily="65" charset="-120"/>
              </a:rPr>
              <a:t>視訊面授用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軟體</a:t>
            </a:r>
            <a:r>
              <a:rPr lang="en-US" altLang="zh-TW" sz="2100" b="1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webex</a:t>
            </a:r>
            <a:endParaRPr lang="en-US" altLang="zh-TW" sz="21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F11ACDF-57E9-40D3-B968-06FEF9E79EFF}"/>
              </a:ext>
            </a:extLst>
          </p:cNvPr>
          <p:cNvSpPr/>
          <p:nvPr/>
        </p:nvSpPr>
        <p:spPr>
          <a:xfrm>
            <a:off x="5465331" y="4426991"/>
            <a:ext cx="3516608" cy="1495037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B3C9C7D-7BF1-47E7-8D21-72ADF5D510D5}"/>
              </a:ext>
            </a:extLst>
          </p:cNvPr>
          <p:cNvSpPr txBox="1"/>
          <p:nvPr/>
        </p:nvSpPr>
        <p:spPr>
          <a:xfrm>
            <a:off x="5550271" y="4492167"/>
            <a:ext cx="33054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solidFill>
                  <a:srgbClr val="0070C0"/>
                </a:solidFill>
              </a:rPr>
              <a:t>7</a:t>
            </a:r>
            <a:endParaRPr lang="zh-TW" altLang="en-US" sz="2250" dirty="0">
              <a:solidFill>
                <a:srgbClr val="0070C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B878AA-2AFF-4044-8067-FF195AE0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30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/>
      <p:bldP spid="20" grpId="0" animBg="1"/>
      <p:bldP spid="2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圖片 3"/>
          <p:cNvPicPr/>
          <p:nvPr/>
        </p:nvPicPr>
        <p:blipFill>
          <a:blip r:embed="rId2"/>
          <a:stretch/>
        </p:blipFill>
        <p:spPr>
          <a:xfrm>
            <a:off x="0" y="2262960"/>
            <a:ext cx="7886160" cy="991080"/>
          </a:xfrm>
          <a:prstGeom prst="rect">
            <a:avLst/>
          </a:prstGeom>
          <a:ln>
            <a:noFill/>
          </a:ln>
        </p:spPr>
      </p:pic>
      <p:sp>
        <p:nvSpPr>
          <p:cNvPr id="326" name="CustomShape 1"/>
          <p:cNvSpPr/>
          <p:nvPr/>
        </p:nvSpPr>
        <p:spPr>
          <a:xfrm>
            <a:off x="2910600" y="3255120"/>
            <a:ext cx="5695920" cy="215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50000"/>
              </a:lnSpc>
            </a:pP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別</a:t>
            </a:r>
            <a:r>
              <a:rPr lang="zh-TW" alt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擔</a:t>
            </a:r>
            <a:r>
              <a:rPr lang="en-US" sz="2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心~可以在</a:t>
            </a:r>
            <a:r>
              <a:rPr lang="en-US" sz="2400" b="1" strike="noStrike" spc="-1" dirty="0" err="1">
                <a:solidFill>
                  <a:srgbClr val="FF0000"/>
                </a:solidFill>
                <a:highlight>
                  <a:srgbClr val="FFFF00"/>
                </a:highlight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數位學習平台</a:t>
            </a:r>
            <a:r>
              <a:rPr lang="en-US" sz="2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看的到喔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!!!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2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請記得一定要跟面授老師</a:t>
            </a:r>
            <a:r>
              <a:rPr lang="en-US" sz="2400" b="1" strike="noStrike" spc="-1" dirty="0" err="1">
                <a:solidFill>
                  <a:srgbClr val="FF0000"/>
                </a:solidFill>
                <a:highlight>
                  <a:srgbClr val="FFFF00"/>
                </a:highlight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請假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，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因為平時成績裏有10%是</a:t>
            </a:r>
            <a:r>
              <a:rPr lang="en-US" sz="2400" b="1" strike="noStrike" spc="-1" dirty="0">
                <a:solidFill>
                  <a:srgbClr val="FF0000"/>
                </a:solidFill>
                <a:highlight>
                  <a:srgbClr val="FFFF00"/>
                </a:highlight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學習參與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9940BE1-1E65-4BAE-A8A4-BF867D6E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24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737909" y="143644"/>
            <a:ext cx="8397360" cy="99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pc="-1" dirty="0" err="1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網路面授錄影檔案瀏覽播放操作說明</a:t>
            </a:r>
            <a:endParaRPr lang="en-US" sz="3600" b="1" spc="-1" dirty="0">
              <a:solidFill>
                <a:srgbClr val="CC0066"/>
              </a:solidFill>
              <a:uFill>
                <a:solidFill>
                  <a:srgbClr val="FFFFFF"/>
                </a:solidFill>
              </a:uFill>
              <a:latin typeface="標楷體"/>
              <a:ea typeface="標楷體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629099" y="1217410"/>
            <a:ext cx="8234983" cy="22115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在上完課後3~5個工作天，會放置到</a:t>
            </a:r>
            <a:r>
              <a:rPr lang="en-US" sz="24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數位學習平台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(uu.nou.edu.tw)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供同學</a:t>
            </a:r>
            <a:r>
              <a:rPr lang="zh-TW" alt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觀看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在[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課程教室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]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區或左上角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[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我的課程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]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的下拉選單中找到想看的課程，點按課程進入教材區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(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如下面左圖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) 。</a:t>
            </a:r>
            <a:r>
              <a:rPr lang="zh-TW" alt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向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下</a:t>
            </a:r>
            <a:r>
              <a:rPr lang="zh-TW" alt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拉動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捲軸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圖片 6"/>
          <p:cNvPicPr/>
          <p:nvPr/>
        </p:nvPicPr>
        <p:blipFill>
          <a:blip r:embed="rId2"/>
          <a:stretch/>
        </p:blipFill>
        <p:spPr>
          <a:xfrm>
            <a:off x="737909" y="3324225"/>
            <a:ext cx="8017362" cy="2819400"/>
          </a:xfrm>
          <a:prstGeom prst="rect">
            <a:avLst/>
          </a:prstGeom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9B57B18-69D6-4DA7-ADDD-633C62A3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25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2"/>
          <p:cNvSpPr/>
          <p:nvPr/>
        </p:nvSpPr>
        <p:spPr>
          <a:xfrm>
            <a:off x="539640" y="1111680"/>
            <a:ext cx="7885800" cy="133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zh-TW" alt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找到</a:t>
            </a:r>
            <a:r>
              <a:rPr lang="en-US" sz="28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視訊面授錄影檔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之後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</a:t>
            </a:r>
            <a:r>
              <a:rPr lang="zh-TW" alt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點選</a:t>
            </a:r>
            <a:r>
              <a:rPr lang="en-US" sz="2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自己的班級</a:t>
            </a:r>
            <a:r>
              <a:rPr lang="zh-TW" altLang="en-US" sz="2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</a:t>
            </a:r>
            <a:r>
              <a:rPr lang="zh-TW" altLang="en-US" sz="2800" strike="noStrike" spc="-1" dirty="0"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再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點按想看的面授日期錄影檔，然後點按圖右邊的</a:t>
            </a:r>
            <a:r>
              <a:rPr lang="zh-TW" alt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播放</a:t>
            </a: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按鈕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2" name="圖片 2"/>
          <p:cNvPicPr/>
          <p:nvPr/>
        </p:nvPicPr>
        <p:blipFill>
          <a:blip r:embed="rId2"/>
          <a:stretch/>
        </p:blipFill>
        <p:spPr>
          <a:xfrm>
            <a:off x="1387771" y="2329803"/>
            <a:ext cx="6768720" cy="4416230"/>
          </a:xfrm>
          <a:prstGeom prst="rect">
            <a:avLst/>
          </a:prstGeom>
          <a:ln>
            <a:noFill/>
          </a:ln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37548544-738C-430F-AD92-2CA37C463D9F}"/>
              </a:ext>
            </a:extLst>
          </p:cNvPr>
          <p:cNvSpPr/>
          <p:nvPr/>
        </p:nvSpPr>
        <p:spPr>
          <a:xfrm>
            <a:off x="737909" y="143644"/>
            <a:ext cx="8397360" cy="99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pc="-1" dirty="0" err="1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網路面授錄影檔案瀏覽播放操作說明</a:t>
            </a:r>
            <a:endParaRPr lang="en-US" sz="3600" b="1" spc="-1" dirty="0">
              <a:solidFill>
                <a:srgbClr val="CC0066"/>
              </a:solidFill>
              <a:uFill>
                <a:solidFill>
                  <a:srgbClr val="FFFFFF"/>
                </a:solidFill>
              </a:uFill>
              <a:latin typeface="標楷體"/>
              <a:ea typeface="標楷體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E9D79FA-1035-4049-BEED-921860439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26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-756720" y="64800"/>
            <a:ext cx="1708560" cy="28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3"/>
          <p:cNvSpPr/>
          <p:nvPr/>
        </p:nvSpPr>
        <p:spPr>
          <a:xfrm>
            <a:off x="1648800" y="137520"/>
            <a:ext cx="6938940" cy="8759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961"/>
              </a:spcBef>
            </a:pPr>
            <a:r>
              <a:rPr lang="zh-TW" altLang="en-US" sz="4800" b="0" strike="noStrike" spc="-1" dirty="0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旭聯智慧大師</a:t>
            </a:r>
            <a:r>
              <a:rPr lang="en-US" altLang="zh-TW" sz="4800" b="0" strike="noStrike" spc="-1" dirty="0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/</a:t>
            </a:r>
            <a:r>
              <a:rPr lang="en-US" sz="4800" b="0" strike="noStrike" spc="-1" dirty="0" err="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空大APP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2" name="Picture 2"/>
          <p:cNvPicPr/>
          <p:nvPr/>
        </p:nvPicPr>
        <p:blipFill>
          <a:blip r:embed="rId3"/>
          <a:stretch/>
        </p:blipFill>
        <p:spPr>
          <a:xfrm>
            <a:off x="1600200" y="3789000"/>
            <a:ext cx="2352240" cy="2271600"/>
          </a:xfrm>
          <a:prstGeom prst="rect">
            <a:avLst/>
          </a:prstGeom>
          <a:ln>
            <a:noFill/>
          </a:ln>
        </p:spPr>
      </p:pic>
      <p:sp>
        <p:nvSpPr>
          <p:cNvPr id="363" name="CustomShape 4"/>
          <p:cNvSpPr/>
          <p:nvPr/>
        </p:nvSpPr>
        <p:spPr>
          <a:xfrm>
            <a:off x="467640" y="1412640"/>
            <a:ext cx="8280000" cy="21761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44600" indent="-443520"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一、</a:t>
            </a:r>
            <a:r>
              <a:rPr lang="zh-TW" alt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旭聯智慧大師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：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於Play商店或App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store下載</a:t>
            </a:r>
            <a:r>
              <a:rPr lang="en-US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旭聯智慧大師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，並選擇</a:t>
            </a:r>
            <a:r>
              <a:rPr lang="en-US" sz="2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NOU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或</a:t>
            </a:r>
            <a:r>
              <a:rPr lang="en-US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國立空中大學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，輸入單一登入帳號及密碼後，即可收看</a:t>
            </a:r>
            <a:r>
              <a:rPr lang="en-US" sz="2400" b="1" strike="noStrike" spc="-1" dirty="0" err="1"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部分</a:t>
            </a:r>
            <a:r>
              <a:rPr lang="en-US" sz="2400" b="0" strike="noStrike" spc="-1" dirty="0" err="1"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課程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4600" indent="-443520"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二、空大APP：於Play商店或App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store下載</a:t>
            </a:r>
            <a:r>
              <a:rPr lang="en-US" sz="2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國立空中大學APP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，可收看部分公告及教務訊息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4" name="Picture 2"/>
          <p:cNvPicPr/>
          <p:nvPr/>
        </p:nvPicPr>
        <p:blipFill>
          <a:blip r:embed="rId4"/>
          <a:stretch/>
        </p:blipFill>
        <p:spPr>
          <a:xfrm>
            <a:off x="5568120" y="3807720"/>
            <a:ext cx="1906560" cy="2271600"/>
          </a:xfrm>
          <a:prstGeom prst="rect">
            <a:avLst/>
          </a:prstGeom>
          <a:ln>
            <a:noFill/>
          </a:ln>
        </p:spPr>
      </p:pic>
      <p:sp>
        <p:nvSpPr>
          <p:cNvPr id="365" name="CustomShape 5"/>
          <p:cNvSpPr/>
          <p:nvPr/>
        </p:nvSpPr>
        <p:spPr>
          <a:xfrm>
            <a:off x="1086120" y="4077000"/>
            <a:ext cx="460440" cy="179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收看課程用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CustomShape 6"/>
          <p:cNvSpPr/>
          <p:nvPr/>
        </p:nvSpPr>
        <p:spPr>
          <a:xfrm>
            <a:off x="5004000" y="3878280"/>
            <a:ext cx="460440" cy="179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查詢教務訊息用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F7C591-8F83-4360-B4FE-350D3F19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27</a:t>
            </a:fld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457200" y="338400"/>
            <a:ext cx="8228520" cy="125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旭聯智慧大師—數位學習平台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8" name="Picture 2"/>
          <p:cNvPicPr/>
          <p:nvPr/>
        </p:nvPicPr>
        <p:blipFill>
          <a:blip r:embed="rId2"/>
          <a:stretch/>
        </p:blipFill>
        <p:spPr>
          <a:xfrm>
            <a:off x="1835640" y="1845000"/>
            <a:ext cx="2351160" cy="2270520"/>
          </a:xfrm>
          <a:prstGeom prst="rect">
            <a:avLst/>
          </a:prstGeom>
          <a:ln>
            <a:noFill/>
          </a:ln>
        </p:spPr>
      </p:pic>
      <p:pic>
        <p:nvPicPr>
          <p:cNvPr id="369" name="Picture 3"/>
          <p:cNvPicPr/>
          <p:nvPr/>
        </p:nvPicPr>
        <p:blipFill>
          <a:blip r:embed="rId3"/>
          <a:srcRect t="-2000" r="-17828"/>
          <a:stretch/>
        </p:blipFill>
        <p:spPr>
          <a:xfrm>
            <a:off x="5178637" y="1238819"/>
            <a:ext cx="3104280" cy="4177080"/>
          </a:xfrm>
          <a:prstGeom prst="rect">
            <a:avLst/>
          </a:prstGeom>
          <a:ln>
            <a:noFill/>
          </a:ln>
        </p:spPr>
      </p:pic>
      <p:sp>
        <p:nvSpPr>
          <p:cNvPr id="370" name="CustomShape 2"/>
          <p:cNvSpPr/>
          <p:nvPr/>
        </p:nvSpPr>
        <p:spPr>
          <a:xfrm>
            <a:off x="5865120" y="3769920"/>
            <a:ext cx="1366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學號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5652000" y="4139280"/>
            <a:ext cx="1580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單一登入密碼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D153B7-2F11-4CF7-AE12-D44D82ED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28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457380" y="167640"/>
            <a:ext cx="8228520" cy="92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旭聯智慧大師</a:t>
            </a:r>
            <a:r>
              <a:rPr lang="en-US" sz="3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—</a:t>
            </a:r>
            <a:r>
              <a:rPr lang="en-US" sz="32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數位學習平台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3" name="圖片 1"/>
          <p:cNvPicPr/>
          <p:nvPr/>
        </p:nvPicPr>
        <p:blipFill>
          <a:blip r:embed="rId2"/>
          <a:stretch/>
        </p:blipFill>
        <p:spPr>
          <a:xfrm>
            <a:off x="693720" y="1700640"/>
            <a:ext cx="2332800" cy="4147920"/>
          </a:xfrm>
          <a:prstGeom prst="rect">
            <a:avLst/>
          </a:prstGeom>
          <a:ln>
            <a:noFill/>
          </a:ln>
        </p:spPr>
      </p:pic>
      <p:pic>
        <p:nvPicPr>
          <p:cNvPr id="374" name="圖片 2"/>
          <p:cNvPicPr/>
          <p:nvPr/>
        </p:nvPicPr>
        <p:blipFill>
          <a:blip r:embed="rId3"/>
          <a:stretch/>
        </p:blipFill>
        <p:spPr>
          <a:xfrm>
            <a:off x="3420000" y="1727280"/>
            <a:ext cx="2303280" cy="4095360"/>
          </a:xfrm>
          <a:prstGeom prst="rect">
            <a:avLst/>
          </a:prstGeom>
          <a:ln>
            <a:noFill/>
          </a:ln>
        </p:spPr>
      </p:pic>
      <p:pic>
        <p:nvPicPr>
          <p:cNvPr id="375" name="圖片 3"/>
          <p:cNvPicPr/>
          <p:nvPr/>
        </p:nvPicPr>
        <p:blipFill>
          <a:blip r:embed="rId4"/>
          <a:stretch/>
        </p:blipFill>
        <p:spPr>
          <a:xfrm>
            <a:off x="6116400" y="1727280"/>
            <a:ext cx="2270880" cy="4300296"/>
          </a:xfrm>
          <a:prstGeom prst="rect">
            <a:avLst/>
          </a:prstGeom>
          <a:ln>
            <a:noFill/>
          </a:ln>
        </p:spPr>
      </p:pic>
      <p:sp>
        <p:nvSpPr>
          <p:cNvPr id="376" name="CustomShape 2"/>
          <p:cNvSpPr/>
          <p:nvPr/>
        </p:nvSpPr>
        <p:spPr>
          <a:xfrm>
            <a:off x="899640" y="3746520"/>
            <a:ext cx="718920" cy="646920"/>
          </a:xfrm>
          <a:prstGeom prst="ellipse">
            <a:avLst/>
          </a:prstGeom>
          <a:noFill/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978DED1-5860-4B03-A12F-66D4ACB4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29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539640" y="219960"/>
            <a:ext cx="1417680" cy="12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1247040" y="206280"/>
            <a:ext cx="65113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en-US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成績分數計算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344129" y="2356559"/>
            <a:ext cx="8618431" cy="42951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/>
          </a:bodyPr>
          <a:lstStyle/>
          <a:p>
            <a:pPr marL="343080" indent="-181800">
              <a:lnSpc>
                <a:spcPct val="100000"/>
              </a:lnSpc>
              <a:spcBef>
                <a:spcPts val="799"/>
              </a:spcBef>
              <a:buClr>
                <a:srgbClr val="E46C0A"/>
              </a:buClr>
              <a:buFont typeface="Arial"/>
              <a:buChar char="•"/>
            </a:pPr>
            <a:r>
              <a:rPr lang="en-US" sz="4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上下學期</a:t>
            </a:r>
            <a: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:</a:t>
            </a:r>
          </a:p>
          <a:p>
            <a:pPr marL="800280" lvl="1" indent="-181800">
              <a:spcBef>
                <a:spcPts val="799"/>
              </a:spcBef>
              <a:buClr>
                <a:srgbClr val="E46C0A"/>
              </a:buClr>
              <a:buFont typeface="Arial"/>
              <a:buChar char="•"/>
            </a:pPr>
            <a: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平時成績佔</a:t>
            </a:r>
            <a:r>
              <a:rPr lang="en-US" sz="4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30%</a:t>
            </a:r>
          </a:p>
          <a:p>
            <a:pPr marL="618480" lvl="1">
              <a:spcBef>
                <a:spcPts val="799"/>
              </a:spcBef>
              <a:buClr>
                <a:srgbClr val="E46C0A"/>
              </a:buClr>
            </a:pPr>
            <a:r>
              <a:rPr lang="en-US" altLang="zh-TW" sz="29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(第1次</a:t>
            </a:r>
            <a:r>
              <a:rPr lang="zh-TW" altLang="en-US" sz="29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作業</a:t>
            </a:r>
            <a:r>
              <a:rPr lang="en-US" altLang="zh-TW" sz="29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10%+第2次作業10%+學習參與10%)</a:t>
            </a:r>
            <a:endParaRPr lang="en-US" altLang="zh-TW" sz="2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00280" lvl="1" indent="-181800">
              <a:spcBef>
                <a:spcPts val="799"/>
              </a:spcBef>
              <a:buClr>
                <a:srgbClr val="E46C0A"/>
              </a:buClr>
              <a:buFont typeface="Arial"/>
              <a:buChar char="•"/>
            </a:pPr>
            <a:r>
              <a:rPr lang="en-US" sz="4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期中</a:t>
            </a:r>
            <a:r>
              <a:rPr lang="zh-TW" alt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報告</a:t>
            </a:r>
            <a: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佔總成績</a:t>
            </a:r>
            <a:r>
              <a:rPr lang="en-US" sz="4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30%</a:t>
            </a:r>
            <a:endParaRPr lang="en-US" sz="4000" b="0" strike="noStrike" spc="-1" dirty="0">
              <a:uFill>
                <a:solidFill>
                  <a:srgbClr val="FFFFFF"/>
                </a:solidFill>
              </a:uFill>
              <a:latin typeface="標楷體"/>
              <a:ea typeface="標楷體"/>
            </a:endParaRPr>
          </a:p>
          <a:p>
            <a:pPr marL="800280" lvl="1" indent="-181800">
              <a:spcBef>
                <a:spcPts val="799"/>
              </a:spcBef>
              <a:buClr>
                <a:srgbClr val="E46C0A"/>
              </a:buClr>
              <a:buFont typeface="Arial"/>
              <a:buChar char="•"/>
            </a:pPr>
            <a:r>
              <a:rPr lang="en-US" sz="40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期末</a:t>
            </a:r>
            <a:r>
              <a:rPr lang="zh-TW" alt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報告</a:t>
            </a:r>
            <a: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佔</a:t>
            </a:r>
            <a:r>
              <a:rPr lang="en-US" sz="4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40%</a:t>
            </a:r>
            <a: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b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</a:br>
            <a:r>
              <a:rPr lang="en-US" altLang="zh-TW" sz="3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(</a:t>
            </a:r>
            <a:r>
              <a:rPr lang="zh-TW" altLang="en-US" sz="3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期中末報告</a:t>
            </a:r>
            <a:r>
              <a:rPr lang="en-US" sz="31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皆由</a:t>
            </a:r>
            <a:r>
              <a:rPr lang="zh-TW" altLang="en-US" sz="31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學校統一</a:t>
            </a:r>
            <a:r>
              <a:rPr lang="en-US" sz="31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命題</a:t>
            </a:r>
            <a:r>
              <a:rPr lang="en-US" altLang="zh-TW" sz="3100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)</a:t>
            </a:r>
            <a:endParaRPr lang="en-US" sz="3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181800">
              <a:lnSpc>
                <a:spcPct val="100000"/>
              </a:lnSpc>
              <a:spcBef>
                <a:spcPts val="799"/>
              </a:spcBef>
              <a:buClr>
                <a:srgbClr val="E46C0A"/>
              </a:buClr>
              <a:buFont typeface="Arial"/>
              <a:buChar char="•"/>
            </a:pPr>
            <a: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暑修：平時成績</a:t>
            </a:r>
            <a:r>
              <a:rPr lang="en-US" sz="4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30%</a:t>
            </a:r>
            <a:r>
              <a:rPr lang="en-US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，期末考成績</a:t>
            </a:r>
            <a:r>
              <a:rPr lang="en-US" sz="4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70%</a:t>
            </a:r>
            <a:r>
              <a:rPr lang="en-US" sz="40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。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4"/>
          <p:cNvSpPr/>
          <p:nvPr/>
        </p:nvSpPr>
        <p:spPr>
          <a:xfrm>
            <a:off x="683280" y="1420920"/>
            <a:ext cx="7868520" cy="89532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平時線上學習+視訊面授+期中末報告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6" name="圖片 7"/>
          <p:cNvPicPr/>
          <p:nvPr/>
        </p:nvPicPr>
        <p:blipFill>
          <a:blip r:embed="rId2"/>
          <a:srcRect l="58031" t="58611" r="11145" b="16405"/>
          <a:stretch/>
        </p:blipFill>
        <p:spPr>
          <a:xfrm>
            <a:off x="108720" y="1435140"/>
            <a:ext cx="861840" cy="891720"/>
          </a:xfrm>
          <a:prstGeom prst="rect">
            <a:avLst/>
          </a:prstGeom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E10804-3C60-48D4-988D-FEDF20CE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1475640" y="188640"/>
            <a:ext cx="6119640" cy="79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720"/>
              </a:spcBef>
            </a:pPr>
            <a:r>
              <a:rPr lang="en-US" sz="3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空大APP--學生資訊服務系統</a:t>
            </a:r>
            <a:endParaRPr lang="en-US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8" name="Picture 2"/>
          <p:cNvPicPr/>
          <p:nvPr/>
        </p:nvPicPr>
        <p:blipFill>
          <a:blip r:embed="rId2"/>
          <a:stretch/>
        </p:blipFill>
        <p:spPr>
          <a:xfrm>
            <a:off x="5220000" y="1196640"/>
            <a:ext cx="2684160" cy="4770720"/>
          </a:xfrm>
          <a:prstGeom prst="rect">
            <a:avLst/>
          </a:prstGeom>
          <a:ln>
            <a:noFill/>
          </a:ln>
        </p:spPr>
      </p:pic>
      <p:pic>
        <p:nvPicPr>
          <p:cNvPr id="379" name="Picture 2"/>
          <p:cNvPicPr/>
          <p:nvPr/>
        </p:nvPicPr>
        <p:blipFill>
          <a:blip r:embed="rId3"/>
          <a:stretch/>
        </p:blipFill>
        <p:spPr>
          <a:xfrm>
            <a:off x="1763640" y="1575360"/>
            <a:ext cx="2807280" cy="3344400"/>
          </a:xfrm>
          <a:prstGeom prst="rect">
            <a:avLst/>
          </a:prstGeom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8FBBCBF-D1E0-4018-B2C8-C5536233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30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395640" y="125640"/>
            <a:ext cx="8228520" cy="125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720"/>
              </a:spcBef>
            </a:pPr>
            <a:r>
              <a:rPr lang="en-US" sz="3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空大APP--學生資訊服務系統</a:t>
            </a:r>
            <a:endParaRPr lang="en-US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1" name="圖片 1"/>
          <p:cNvPicPr/>
          <p:nvPr/>
        </p:nvPicPr>
        <p:blipFill>
          <a:blip r:embed="rId2"/>
          <a:srcRect b="49141"/>
          <a:stretch/>
        </p:blipFill>
        <p:spPr>
          <a:xfrm>
            <a:off x="107640" y="752039"/>
            <a:ext cx="5073960" cy="3677085"/>
          </a:xfrm>
          <a:prstGeom prst="rect">
            <a:avLst/>
          </a:prstGeom>
          <a:ln>
            <a:noFill/>
          </a:ln>
        </p:spPr>
      </p:pic>
      <p:pic>
        <p:nvPicPr>
          <p:cNvPr id="382" name="圖片 5"/>
          <p:cNvPicPr/>
          <p:nvPr/>
        </p:nvPicPr>
        <p:blipFill rotWithShape="1">
          <a:blip r:embed="rId2"/>
          <a:srcRect t="50019" r="5220"/>
          <a:stretch/>
        </p:blipFill>
        <p:spPr>
          <a:xfrm>
            <a:off x="4076701" y="2505076"/>
            <a:ext cx="5067299" cy="3677084"/>
          </a:xfrm>
          <a:prstGeom prst="rect">
            <a:avLst/>
          </a:prstGeom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31BE2BC-C1FF-4F44-8BDA-3B3176AD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31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如何將作業轉成pdf">
            <a:hlinkClick r:id="" action="ppaction://media"/>
            <a:extLst>
              <a:ext uri="{FF2B5EF4-FFF2-40B4-BE49-F238E27FC236}">
                <a16:creationId xmlns:a16="http://schemas.microsoft.com/office/drawing/2014/main" id="{CD3C1118-F2D9-438F-A2D7-12954C774E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2269" y="0"/>
            <a:ext cx="6858000" cy="6858000"/>
          </a:xfrm>
          <a:prstGeom prst="rect">
            <a:avLst/>
          </a:prstGeom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BF73E750-3713-4A2C-B203-E9EF1EDEBA9D}"/>
              </a:ext>
            </a:extLst>
          </p:cNvPr>
          <p:cNvSpPr/>
          <p:nvPr/>
        </p:nvSpPr>
        <p:spPr>
          <a:xfrm>
            <a:off x="1761915" y="207720"/>
            <a:ext cx="67669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zh-TW" altLang="en-US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作業、報告轉</a:t>
            </a:r>
            <a:r>
              <a:rPr lang="en-US" altLang="zh-TW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PDF</a:t>
            </a:r>
            <a:r>
              <a:rPr lang="zh-TW" altLang="en-US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教學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38589B2-DFEB-48CD-884C-81835A0C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767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0035DC9-212D-42AB-938E-4986474B4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4CA5AE0-86BE-41EB-B74D-D58C122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2786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D89C273-F9D6-44C9-BF99-F1C949DC8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AA7E2D9-F2F2-4B93-AB64-F18DAC9A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4938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2C3D405-028D-44EE-A456-EBBE0185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21FF25A-8F0A-4EB4-B74D-8F9259A4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5524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55F1F9B-3319-4F9B-A6D6-572EC656F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" y="363894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FF5A7D-E020-4578-98D5-B69C99B9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3390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1C5B32-8D8C-4893-A0A0-83612152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41" y="0"/>
            <a:ext cx="6850117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210F9D3-013F-457B-8ACE-F19C9BEC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3788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0F523EE-E76A-41C8-93A3-F15949A4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60AFDE7-3EAA-4826-85FC-895A40E0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5200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6E05FED-6F0D-4014-985A-F7E54679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76" y="592156"/>
            <a:ext cx="4286848" cy="4286848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3193727-3A1D-4957-A487-8F9CF4CD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496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3"/>
          <p:cNvSpPr/>
          <p:nvPr/>
        </p:nvSpPr>
        <p:spPr>
          <a:xfrm>
            <a:off x="1548360" y="246600"/>
            <a:ext cx="67669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成績查詢—含平時、期中考、期末考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2" name="Picture 2"/>
          <p:cNvPicPr/>
          <p:nvPr/>
        </p:nvPicPr>
        <p:blipFill>
          <a:blip r:embed="rId2"/>
          <a:stretch/>
        </p:blipFill>
        <p:spPr>
          <a:xfrm>
            <a:off x="19380" y="1072080"/>
            <a:ext cx="8863560" cy="5539320"/>
          </a:xfrm>
          <a:prstGeom prst="rect">
            <a:avLst/>
          </a:prstGeom>
          <a:ln>
            <a:noFill/>
          </a:ln>
        </p:spPr>
      </p:pic>
      <p:sp>
        <p:nvSpPr>
          <p:cNvPr id="343" name="CustomShape 4"/>
          <p:cNvSpPr/>
          <p:nvPr/>
        </p:nvSpPr>
        <p:spPr>
          <a:xfrm>
            <a:off x="251640" y="2637000"/>
            <a:ext cx="1296000" cy="10069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CustomShape 5"/>
          <p:cNvSpPr/>
          <p:nvPr/>
        </p:nvSpPr>
        <p:spPr>
          <a:xfrm>
            <a:off x="4716000" y="2853000"/>
            <a:ext cx="1399320" cy="15109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CustomShape 6"/>
          <p:cNvSpPr/>
          <p:nvPr/>
        </p:nvSpPr>
        <p:spPr>
          <a:xfrm>
            <a:off x="1651740" y="4417200"/>
            <a:ext cx="6663540" cy="1053960"/>
          </a:xfrm>
          <a:prstGeom prst="rect">
            <a:avLst/>
          </a:prstGeom>
          <a:solidFill>
            <a:schemeClr val="bg1"/>
          </a:solidFill>
          <a:ln w="12600">
            <a:solidFill>
              <a:srgbClr val="FF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若成績有問題，請務必於複查期限內提出申請。請與面授教師聯絡，提出更正</a:t>
            </a:r>
            <a:r>
              <a:rPr lang="en-US" sz="2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。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12C488-15B4-4B8F-99D5-0708F743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2"/>
          <p:cNvSpPr/>
          <p:nvPr/>
        </p:nvSpPr>
        <p:spPr>
          <a:xfrm>
            <a:off x="1907640" y="213480"/>
            <a:ext cx="42271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879"/>
              </a:spcBef>
            </a:pPr>
            <a:r>
              <a:rPr lang="en-US" sz="44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常用重要時程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552816" y="1144385"/>
            <a:ext cx="8199103" cy="5094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選課：暑期：5月1~20日、上學期7月1~20日、下學期12月1~20日。當月底前繳費。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840" indent="-28476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轉區申請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選課期間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840" indent="-28476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身心障礙者及子女等之就學費用減免上網登錄及現場申請：選課期間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840" indent="-28476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學分抵免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每年二月份及九月份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有三天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840" indent="-28476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畢業申請：每年三月份及十月份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有三天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840" indent="-28476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其他時間請留意各</a:t>
            </a:r>
            <a:r>
              <a:rPr lang="en-US" sz="2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學期行事曆</a:t>
            </a:r>
            <a:r>
              <a:rPr lang="en-US" altLang="zh-TW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zh-TW" altLang="en-US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在校生</a:t>
            </a:r>
            <a:r>
              <a:rPr lang="en-US" altLang="zh-TW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學習資源</a:t>
            </a:r>
            <a:r>
              <a:rPr lang="en-US" altLang="zh-TW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空大行事曆</a:t>
            </a:r>
            <a:r>
              <a:rPr lang="en-US" altLang="zh-TW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24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72AA0D-0674-40AE-B7EC-07C0C48A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40</a:t>
            </a:fld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C6800E5-6368-4914-A8CB-3343B6BE7484}"/>
              </a:ext>
            </a:extLst>
          </p:cNvPr>
          <p:cNvSpPr/>
          <p:nvPr/>
        </p:nvSpPr>
        <p:spPr>
          <a:xfrm>
            <a:off x="634483" y="1113779"/>
            <a:ext cx="7679094" cy="453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indent="-342000">
              <a:lnSpc>
                <a:spcPct val="8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lang="en-US" altLang="zh-TW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聯絡電話04-22860150             </a:t>
            </a:r>
            <a:endParaRPr lang="en-US" altLang="zh-TW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080" indent="-342000">
              <a:lnSpc>
                <a:spcPct val="8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lang="en-US" altLang="zh-TW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傳真：04-22872056</a:t>
            </a:r>
            <a:endParaRPr lang="en-US" altLang="zh-TW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3080" indent="-342000">
              <a:lnSpc>
                <a:spcPct val="8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•"/>
            </a:pPr>
            <a:r>
              <a:rPr lang="en-US" altLang="zh-TW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郵寄：臺中</a:t>
            </a:r>
            <a:r>
              <a:rPr lang="zh-TW" alt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國光路郵局</a:t>
            </a:r>
            <a:r>
              <a:rPr lang="en-US" altLang="zh-TW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第80號信箱</a:t>
            </a:r>
            <a:endParaRPr lang="en-US" altLang="zh-TW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國立空中大學-海外學生服務中心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(活動資訊及重要資訊公告):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https://www.instagram.com/nouossc/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國立空中大學-海外學生服務中心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(活動資訊及重要資訊公告):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https://www.facebook.com/profile.php?id=100084456371549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國立空中大學-海外學生服務中心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(學校官網):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https://www2.nou.edu.tw/overseas/index.aspx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國立空中大學-海外學生服務中心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(LINE messenger)客服(課業問題詢問及反應):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https://lin.ee/Cso92Fz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AAF2CD-252F-4746-B3DA-17CC5D8A2C4D}"/>
              </a:ext>
            </a:extLst>
          </p:cNvPr>
          <p:cNvSpPr/>
          <p:nvPr/>
        </p:nvSpPr>
        <p:spPr>
          <a:xfrm>
            <a:off x="1732059" y="303952"/>
            <a:ext cx="5107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zh-TW" altLang="en-US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海外學生服務中心聯絡方式</a:t>
            </a:r>
            <a:endParaRPr lang="en-US" altLang="zh-TW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AB2E95-03CB-4772-93EB-1478439C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87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ABEAED6-F62C-4411-9911-89C805959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48" y="1151859"/>
            <a:ext cx="3110377" cy="3573625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0CC7D485-8D01-44A8-9867-D1D448ED3E30}"/>
              </a:ext>
            </a:extLst>
          </p:cNvPr>
          <p:cNvSpPr/>
          <p:nvPr/>
        </p:nvSpPr>
        <p:spPr>
          <a:xfrm>
            <a:off x="6203162" y="4685744"/>
            <a:ext cx="2538547" cy="653143"/>
          </a:xfrm>
          <a:prstGeom prst="roundRect">
            <a:avLst/>
          </a:prstGeom>
          <a:solidFill>
            <a:srgbClr val="E86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IG</a:t>
            </a:r>
            <a:endParaRPr lang="zh-TW" altLang="en-US" sz="3000" b="1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4BF7D3-1C35-4C8F-849B-7B1E270F8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31" y="1361316"/>
            <a:ext cx="2752018" cy="27520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CDEF3E9-3B1A-4A6C-B6C8-2A1B80337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3931" r="3067" b="3931"/>
          <a:stretch/>
        </p:blipFill>
        <p:spPr>
          <a:xfrm>
            <a:off x="181177" y="1361316"/>
            <a:ext cx="2835635" cy="2752018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737911C2-9AB7-4E80-AF5D-1294481A3EDE}"/>
              </a:ext>
            </a:extLst>
          </p:cNvPr>
          <p:cNvSpPr/>
          <p:nvPr/>
        </p:nvSpPr>
        <p:spPr>
          <a:xfrm>
            <a:off x="3302727" y="4685744"/>
            <a:ext cx="2538547" cy="65314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LINE</a:t>
            </a:r>
            <a:r>
              <a:rPr lang="zh-TW" altLang="en-US" sz="3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客服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2BCFB9E-D9FF-4D09-80BE-11FF66B7B1CE}"/>
              </a:ext>
            </a:extLst>
          </p:cNvPr>
          <p:cNvSpPr/>
          <p:nvPr/>
        </p:nvSpPr>
        <p:spPr>
          <a:xfrm>
            <a:off x="402291" y="4685744"/>
            <a:ext cx="2538547" cy="65314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FB</a:t>
            </a:r>
            <a:r>
              <a:rPr lang="zh-TW" altLang="en-US" sz="3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粉專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0EB221-736C-4E57-BFEB-6FF5142FA566}"/>
              </a:ext>
            </a:extLst>
          </p:cNvPr>
          <p:cNvSpPr/>
          <p:nvPr/>
        </p:nvSpPr>
        <p:spPr>
          <a:xfrm>
            <a:off x="1732059" y="303952"/>
            <a:ext cx="5107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zh-TW" altLang="en-US" sz="32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海外學生服務中心聯絡方式</a:t>
            </a:r>
            <a:endParaRPr lang="en-US" altLang="zh-TW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E63B26-CC3B-46AD-9676-F4352F173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42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251640" y="2124074"/>
            <a:ext cx="8712000" cy="26860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1080" algn="ctr">
              <a:lnSpc>
                <a:spcPct val="80000"/>
              </a:lnSpc>
              <a:spcBef>
                <a:spcPts val="720"/>
              </a:spcBef>
              <a:buClr>
                <a:srgbClr val="000000"/>
              </a:buClr>
            </a:pPr>
            <a:r>
              <a:rPr lang="en-US" sz="36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nou</a:t>
            </a:r>
            <a:r>
              <a:rPr lang="en-US" sz="3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—National  Open  University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ctr">
              <a:lnSpc>
                <a:spcPct val="80000"/>
              </a:lnSpc>
              <a:spcBef>
                <a:spcPts val="879"/>
              </a:spcBef>
            </a:pPr>
            <a:r>
              <a:rPr lang="en-US" sz="4400" b="0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做對的選擇，堅持自己的選擇</a:t>
            </a:r>
            <a:r>
              <a:rPr lang="en-US" sz="4400" b="0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！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ctr">
              <a:lnSpc>
                <a:spcPct val="80000"/>
              </a:lnSpc>
              <a:spcBef>
                <a:spcPts val="879"/>
              </a:spcBef>
            </a:pPr>
            <a:r>
              <a:rPr lang="en-US" sz="4400" b="1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歡迎加入空大學習的行列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879"/>
              </a:spcBef>
            </a:pP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1331640" y="188640"/>
            <a:ext cx="65113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080"/>
              </a:spcBef>
            </a:pPr>
            <a:r>
              <a:rPr lang="en-US" sz="5400" b="1" strike="noStrike" spc="43">
                <a:solidFill>
                  <a:srgbClr val="FEFEFD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敬請指教</a:t>
            </a:r>
            <a:endParaRPr lang="en-US" sz="5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FB449F4-212E-4CE0-8D58-629A647B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43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149480" y="259560"/>
            <a:ext cx="633636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spcBef>
                <a:spcPts val="2001"/>
              </a:spcBef>
            </a:pPr>
            <a:r>
              <a:rPr lang="en-US" altLang="zh-TW" sz="4000" b="1" spc="-1" dirty="0" err="1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單一登入密碼修改</a:t>
            </a:r>
            <a:endParaRPr lang="en-US" altLang="zh-TW" sz="4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3" name="圖片 18"/>
          <p:cNvPicPr/>
          <p:nvPr/>
        </p:nvPicPr>
        <p:blipFill>
          <a:blip r:embed="rId3"/>
          <a:stretch/>
        </p:blipFill>
        <p:spPr>
          <a:xfrm>
            <a:off x="97380" y="1389600"/>
            <a:ext cx="8949240" cy="4705920"/>
          </a:xfrm>
          <a:prstGeom prst="rect">
            <a:avLst/>
          </a:prstGeom>
          <a:ln>
            <a:noFill/>
          </a:ln>
        </p:spPr>
      </p:pic>
      <p:sp>
        <p:nvSpPr>
          <p:cNvPr id="224" name="CustomShape 3"/>
          <p:cNvSpPr/>
          <p:nvPr/>
        </p:nvSpPr>
        <p:spPr>
          <a:xfrm>
            <a:off x="3598740" y="1903313"/>
            <a:ext cx="718920" cy="646920"/>
          </a:xfrm>
          <a:prstGeom prst="ellipse">
            <a:avLst/>
          </a:prstGeom>
          <a:noFill/>
          <a:ln w="22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B91254-B75F-461D-AA00-C598E77BA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55" y="2597858"/>
            <a:ext cx="3053122" cy="3894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0393B53-98DD-4F7D-9BB7-0D7426E77C4F}"/>
              </a:ext>
            </a:extLst>
          </p:cNvPr>
          <p:cNvSpPr/>
          <p:nvPr/>
        </p:nvSpPr>
        <p:spPr>
          <a:xfrm>
            <a:off x="3436252" y="2597857"/>
            <a:ext cx="491717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</a:pP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1.空大校本部網站首頁</a:t>
            </a:r>
            <a:r>
              <a:rPr lang="zh-TW" altLang="en-US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點選</a:t>
            </a: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-[</a:t>
            </a:r>
            <a:r>
              <a:rPr lang="zh-TW" altLang="en-US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在校生</a:t>
            </a: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]</a:t>
            </a:r>
            <a:endParaRPr lang="en-US" altLang="zh-TW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AB1C2F-C2E9-4CA0-B25B-DBAD84829C10}"/>
              </a:ext>
            </a:extLst>
          </p:cNvPr>
          <p:cNvSpPr/>
          <p:nvPr/>
        </p:nvSpPr>
        <p:spPr>
          <a:xfrm>
            <a:off x="3035508" y="5364668"/>
            <a:ext cx="4917173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</a:pP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2. </a:t>
            </a:r>
            <a:r>
              <a:rPr lang="zh-TW" altLang="en-US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點選</a:t>
            </a: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-[</a:t>
            </a:r>
            <a:r>
              <a:rPr lang="zh-TW" altLang="en-US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電腦網路支援</a:t>
            </a: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]</a:t>
            </a:r>
            <a:endParaRPr lang="en-US" altLang="zh-TW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B65D6FF1-D647-4C70-BB91-C53B23DF65F5}"/>
              </a:ext>
            </a:extLst>
          </p:cNvPr>
          <p:cNvSpPr/>
          <p:nvPr/>
        </p:nvSpPr>
        <p:spPr>
          <a:xfrm>
            <a:off x="295560" y="5435363"/>
            <a:ext cx="2314290" cy="553998"/>
          </a:xfrm>
          <a:prstGeom prst="ellipse">
            <a:avLst/>
          </a:prstGeom>
          <a:noFill/>
          <a:ln w="22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FBF9E9A-3C42-4C10-82AE-FB4283D0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F94F0CB-3D5E-4240-A130-1C3C5B92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48" y="1051920"/>
            <a:ext cx="4173303" cy="3481682"/>
          </a:xfrm>
          <a:prstGeom prst="rect">
            <a:avLst/>
          </a:prstGeom>
        </p:spPr>
      </p:pic>
      <p:sp>
        <p:nvSpPr>
          <p:cNvPr id="225" name="CustomShape 1"/>
          <p:cNvSpPr/>
          <p:nvPr/>
        </p:nvSpPr>
        <p:spPr>
          <a:xfrm>
            <a:off x="2022480" y="474840"/>
            <a:ext cx="42487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599"/>
              </a:spcBef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華康新特明體"/>
              </a:rPr>
              <a:t> 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1115640" y="191520"/>
            <a:ext cx="683928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b="1" strike="noStrike" spc="-1" dirty="0" err="1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單一登入密碼修改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9" name="圖片 44"/>
          <p:cNvPicPr/>
          <p:nvPr/>
        </p:nvPicPr>
        <p:blipFill>
          <a:blip r:embed="rId4"/>
          <a:stretch/>
        </p:blipFill>
        <p:spPr>
          <a:xfrm>
            <a:off x="536654" y="1320023"/>
            <a:ext cx="2879280" cy="4607280"/>
          </a:xfrm>
          <a:prstGeom prst="rect">
            <a:avLst/>
          </a:prstGeom>
          <a:ln w="19050">
            <a:noFill/>
          </a:ln>
        </p:spPr>
      </p:pic>
      <p:sp>
        <p:nvSpPr>
          <p:cNvPr id="230" name="CustomShape 4"/>
          <p:cNvSpPr/>
          <p:nvPr/>
        </p:nvSpPr>
        <p:spPr>
          <a:xfrm>
            <a:off x="6025288" y="3804048"/>
            <a:ext cx="2885640" cy="1533525"/>
          </a:xfrm>
          <a:prstGeom prst="rect">
            <a:avLst/>
          </a:prstGeom>
          <a:solidFill>
            <a:schemeClr val="bg1"/>
          </a:solidFill>
          <a:ln w="28440">
            <a:solidFill>
              <a:srgbClr val="FF006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修改密碼後，必須把所有瀏覽器關閉，再重新開啟瀏覽器重新登入</a:t>
            </a:r>
            <a:r>
              <a:rPr lang="en-US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1" name="CustomShape 5"/>
          <p:cNvSpPr/>
          <p:nvPr/>
        </p:nvSpPr>
        <p:spPr>
          <a:xfrm>
            <a:off x="4142639" y="5616045"/>
            <a:ext cx="4808160" cy="553999"/>
          </a:xfrm>
          <a:prstGeom prst="wedgeRectCallout">
            <a:avLst>
              <a:gd name="adj1" fmla="val -20180"/>
              <a:gd name="adj2" fmla="val 50290"/>
            </a:avLst>
          </a:prstGeom>
          <a:ln w="57240">
            <a:solidFill>
              <a:srgbClr val="FF0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登入若有疑難時可打02-22829355轉5659求救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F32234-5774-449B-AFAD-D0FD00F0BC3F}"/>
              </a:ext>
            </a:extLst>
          </p:cNvPr>
          <p:cNvSpPr/>
          <p:nvPr/>
        </p:nvSpPr>
        <p:spPr>
          <a:xfrm>
            <a:off x="251640" y="5339047"/>
            <a:ext cx="3605985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1"/>
              </a:spcBef>
            </a:pP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3. </a:t>
            </a:r>
            <a:r>
              <a:rPr lang="zh-TW" altLang="en-US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點選</a:t>
            </a: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-[</a:t>
            </a:r>
            <a:r>
              <a:rPr lang="zh-TW" altLang="en-US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遺忘密碼</a:t>
            </a:r>
            <a:r>
              <a:rPr lang="en-US" altLang="zh-TW" sz="3000" b="1" spc="-1" dirty="0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]</a:t>
            </a:r>
            <a:endParaRPr lang="en-US" altLang="zh-TW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C19BA9FF-EE4A-40B4-A607-6BC85D660FF4}"/>
              </a:ext>
            </a:extLst>
          </p:cNvPr>
          <p:cNvSpPr/>
          <p:nvPr/>
        </p:nvSpPr>
        <p:spPr>
          <a:xfrm>
            <a:off x="638174" y="2981325"/>
            <a:ext cx="905399" cy="276225"/>
          </a:xfrm>
          <a:prstGeom prst="ellipse">
            <a:avLst/>
          </a:prstGeom>
          <a:noFill/>
          <a:ln w="2232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D5D696-E578-4EF5-995F-18B3C095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2"/>
          <p:cNvSpPr/>
          <p:nvPr/>
        </p:nvSpPr>
        <p:spPr>
          <a:xfrm>
            <a:off x="971640" y="171360"/>
            <a:ext cx="676800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b="0" strike="noStrike" spc="-1">
                <a:solidFill>
                  <a:srgbClr val="ED0F4E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教學用webmail信箱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4" name="圖片 14"/>
          <p:cNvPicPr/>
          <p:nvPr/>
        </p:nvPicPr>
        <p:blipFill>
          <a:blip r:embed="rId3"/>
          <a:stretch/>
        </p:blipFill>
        <p:spPr>
          <a:xfrm>
            <a:off x="0" y="1118520"/>
            <a:ext cx="9142920" cy="5459760"/>
          </a:xfrm>
          <a:prstGeom prst="rect">
            <a:avLst/>
          </a:prstGeom>
          <a:ln>
            <a:noFill/>
          </a:ln>
        </p:spPr>
      </p:pic>
      <p:sp>
        <p:nvSpPr>
          <p:cNvPr id="235" name="CustomShape 3"/>
          <p:cNvSpPr/>
          <p:nvPr/>
        </p:nvSpPr>
        <p:spPr>
          <a:xfrm>
            <a:off x="901080" y="5449320"/>
            <a:ext cx="2159280" cy="28692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6" name="CustomShape 4"/>
          <p:cNvSpPr/>
          <p:nvPr/>
        </p:nvSpPr>
        <p:spPr>
          <a:xfrm>
            <a:off x="3565080" y="5134320"/>
            <a:ext cx="2600280" cy="1004400"/>
          </a:xfrm>
          <a:prstGeom prst="rect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請同學們常使用學生</a:t>
            </a:r>
            <a:r>
              <a:rPr lang="en-US" sz="2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「webmail信箱」</a:t>
            </a:r>
            <a:r>
              <a:rPr lang="en-US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標楷體"/>
              </a:rPr>
              <a:t>以掌握校務訊息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6A7F2D-A5A9-4C9F-9625-9C52C01C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A6EF-AA5A-49AF-A954-B3A5F0A8BE24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A9A759-E50C-4567-A43E-FE38205198FB}"/>
              </a:ext>
            </a:extLst>
          </p:cNvPr>
          <p:cNvSpPr/>
          <p:nvPr/>
        </p:nvSpPr>
        <p:spPr>
          <a:xfrm>
            <a:off x="872911" y="2877621"/>
            <a:ext cx="7398179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新生001</a:t>
            </a:r>
            <a:endParaRPr lang="en-US" altLang="zh-TW" sz="3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如何在教務行政資訊系統查詢班別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D39D508-2E8C-41A8-B4A6-B98ED3EA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98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5672336-D469-4E8D-896E-8C11546D8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3" b="49661"/>
          <a:stretch/>
        </p:blipFill>
        <p:spPr>
          <a:xfrm>
            <a:off x="265923" y="2171789"/>
            <a:ext cx="4753550" cy="13994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5C9948-7A07-4D6A-B673-B12127B1D2A4}"/>
              </a:ext>
            </a:extLst>
          </p:cNvPr>
          <p:cNvSpPr/>
          <p:nvPr/>
        </p:nvSpPr>
        <p:spPr>
          <a:xfrm>
            <a:off x="1594262" y="1525458"/>
            <a:ext cx="5955477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750" dirty="0">
                <a:latin typeface="標楷體" panose="03000509000000000000" pitchFamily="65" charset="-120"/>
                <a:ea typeface="標楷體" panose="03000509000000000000" pitchFamily="65" charset="-120"/>
              </a:rPr>
              <a:t>一、進入教務行政資訊系統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106126C-D1C7-40CB-94D3-738857A03F7D}"/>
              </a:ext>
            </a:extLst>
          </p:cNvPr>
          <p:cNvSpPr/>
          <p:nvPr/>
        </p:nvSpPr>
        <p:spPr>
          <a:xfrm>
            <a:off x="4403653" y="2171789"/>
            <a:ext cx="748781" cy="29499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8BE5EA2-93C6-4B8F-AE48-CB0BE0636D14}"/>
              </a:ext>
            </a:extLst>
          </p:cNvPr>
          <p:cNvSpPr txBox="1"/>
          <p:nvPr/>
        </p:nvSpPr>
        <p:spPr>
          <a:xfrm>
            <a:off x="5275435" y="2251396"/>
            <a:ext cx="379142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空大首頁</a:t>
            </a:r>
            <a:r>
              <a:rPr lang="en-US" altLang="zh-TW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右上角</a:t>
            </a:r>
            <a:endParaRPr lang="en-US" altLang="zh-TW" sz="225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教務行政資訊系統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751F964-B2C4-437C-AA43-D814AB0C9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516" b="21251"/>
          <a:stretch/>
        </p:blipFill>
        <p:spPr>
          <a:xfrm>
            <a:off x="345506" y="3798067"/>
            <a:ext cx="4432537" cy="210334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1C55CF-48E7-4324-89D1-62CD375FCF55}"/>
              </a:ext>
            </a:extLst>
          </p:cNvPr>
          <p:cNvSpPr txBox="1"/>
          <p:nvPr/>
        </p:nvSpPr>
        <p:spPr>
          <a:xfrm>
            <a:off x="5275434" y="4063717"/>
            <a:ext cx="400121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或進入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空大首頁</a:t>
            </a:r>
            <a:r>
              <a:rPr lang="en-US" altLang="zh-TW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在校生</a:t>
            </a:r>
            <a:r>
              <a:rPr lang="en-US" altLang="zh-TW" sz="2250" b="1" dirty="0">
                <a:latin typeface="標楷體" panose="03000509000000000000" pitchFamily="65" charset="-120"/>
                <a:ea typeface="標楷體" panose="03000509000000000000" pitchFamily="65" charset="-120"/>
              </a:rPr>
              <a:t>]&gt;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學習資源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]&gt;</a:t>
            </a:r>
          </a:p>
          <a:p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25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教務行政資訊系統</a:t>
            </a:r>
            <a:r>
              <a:rPr lang="en-US" altLang="zh-TW" sz="225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2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11CCA68-98C3-43C2-BC68-D59916D0D2DE}"/>
              </a:ext>
            </a:extLst>
          </p:cNvPr>
          <p:cNvSpPr/>
          <p:nvPr/>
        </p:nvSpPr>
        <p:spPr>
          <a:xfrm>
            <a:off x="1979033" y="3916221"/>
            <a:ext cx="428564" cy="2460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FE25BA4-46E0-4C91-BC47-817568A07FB4}"/>
              </a:ext>
            </a:extLst>
          </p:cNvPr>
          <p:cNvSpPr/>
          <p:nvPr/>
        </p:nvSpPr>
        <p:spPr>
          <a:xfrm>
            <a:off x="561226" y="5191168"/>
            <a:ext cx="1605610" cy="46668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E668D1-7DFF-4338-BFD7-9F32EB7E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935DE-195A-465E-8E1C-E263A4391B6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8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1503</Words>
  <Application>Microsoft Office PowerPoint</Application>
  <PresentationFormat>如螢幕大小 (4:3)</PresentationFormat>
  <Paragraphs>262</Paragraphs>
  <Slides>43</Slides>
  <Notes>6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6" baseType="lpstr">
      <vt:lpstr>Adobe Gothic Std B</vt:lpstr>
      <vt:lpstr>Adobe 繁黑體 Std B</vt:lpstr>
      <vt:lpstr>華康中特圓體</vt:lpstr>
      <vt:lpstr>華康行書體</vt:lpstr>
      <vt:lpstr>華康新特明體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NOU</dc:creator>
  <cp:lastModifiedBy>NOU</cp:lastModifiedBy>
  <cp:revision>10</cp:revision>
  <dcterms:created xsi:type="dcterms:W3CDTF">2023-02-21T01:13:17Z</dcterms:created>
  <dcterms:modified xsi:type="dcterms:W3CDTF">2023-02-21T02:29:04Z</dcterms:modified>
</cp:coreProperties>
</file>